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Montserrat Medium" charset="1" panose="00000600000000000000"/>
      <p:regular r:id="rId18"/>
    </p:embeddedFont>
    <p:embeddedFont>
      <p:font typeface="Montserrat Semi-Bold" charset="1" panose="00000700000000000000"/>
      <p:regular r:id="rId19"/>
    </p:embeddedFont>
    <p:embeddedFont>
      <p:font typeface="Montserrat Bold" charset="1" panose="00000800000000000000"/>
      <p:regular r:id="rId20"/>
    </p:embeddedFont>
    <p:embeddedFont>
      <p:font typeface="Montserrat" charset="1" panose="00000500000000000000"/>
      <p:regular r:id="rId21"/>
    </p:embeddedFont>
    <p:embeddedFont>
      <p:font typeface="Montserrat Semi-Bold Italics" charset="1" panose="00000700000000000000"/>
      <p:regular r:id="rId22"/>
    </p:embeddedFont>
    <p:embeddedFont>
      <p:font typeface="Montserrat Heavy" charset="1" panose="00000A00000000000000"/>
      <p:regular r:id="rId23"/>
    </p:embeddedFont>
    <p:embeddedFont>
      <p:font typeface="Arimo" charset="1" panose="020B0604020202020204"/>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svg" Type="http://schemas.openxmlformats.org/officeDocument/2006/relationships/image"/><Relationship Id="rId2" Target="../media/image12.jpe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10.png" Type="http://schemas.openxmlformats.org/officeDocument/2006/relationships/image"/><Relationship Id="rId8" Target="../media/image36.png" Type="http://schemas.openxmlformats.org/officeDocument/2006/relationships/image"/><Relationship Id="rId9" Target="../media/image3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svg" Type="http://schemas.openxmlformats.org/officeDocument/2006/relationships/image"/><Relationship Id="rId2" Target="../media/image12.jpe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10.png" Type="http://schemas.openxmlformats.org/officeDocument/2006/relationships/image"/><Relationship Id="rId8" Target="../media/image36.png" Type="http://schemas.openxmlformats.org/officeDocument/2006/relationships/image"/><Relationship Id="rId9" Target="../media/image3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2" Target="../media/image1.jpeg" Type="http://schemas.openxmlformats.org/officeDocument/2006/relationships/image"/><Relationship Id="rId3" Target="../media/image68.png" Type="http://schemas.openxmlformats.org/officeDocument/2006/relationships/image"/><Relationship Id="rId4" Target="../media/image69.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jpeg" Type="http://schemas.openxmlformats.org/officeDocument/2006/relationships/image"/><Relationship Id="rId11" Target="../media/image21.png" Type="http://schemas.openxmlformats.org/officeDocument/2006/relationships/image"/><Relationship Id="rId12" Target="../media/image22.svg" Type="http://schemas.openxmlformats.org/officeDocument/2006/relationships/image"/><Relationship Id="rId13" Target="../media/image23.png" Type="http://schemas.openxmlformats.org/officeDocument/2006/relationships/image"/><Relationship Id="rId14" Target="../media/image24.svg" Type="http://schemas.openxmlformats.org/officeDocument/2006/relationships/image"/><Relationship Id="rId15" Target="../media/image25.png" Type="http://schemas.openxmlformats.org/officeDocument/2006/relationships/image"/><Relationship Id="rId16" Target="../media/image26.svg" Type="http://schemas.openxmlformats.org/officeDocument/2006/relationships/image"/><Relationship Id="rId17" Target="../media/image27.png" Type="http://schemas.openxmlformats.org/officeDocument/2006/relationships/image"/><Relationship Id="rId18" Target="../media/image28.svg" Type="http://schemas.openxmlformats.org/officeDocument/2006/relationships/image"/><Relationship Id="rId19" Target="../media/image29.jpeg" Type="http://schemas.openxmlformats.org/officeDocument/2006/relationships/image"/><Relationship Id="rId2" Target="../media/image12.jpeg" Type="http://schemas.openxmlformats.org/officeDocument/2006/relationships/image"/><Relationship Id="rId20" Target="../media/image30.png" Type="http://schemas.openxmlformats.org/officeDocument/2006/relationships/image"/><Relationship Id="rId21" Target="../media/image31.svg" Type="http://schemas.openxmlformats.org/officeDocument/2006/relationships/image"/><Relationship Id="rId22" Target="../media/image32.png" Type="http://schemas.openxmlformats.org/officeDocument/2006/relationships/image"/><Relationship Id="rId23" Target="../media/image33.svg" Type="http://schemas.openxmlformats.org/officeDocument/2006/relationships/image"/><Relationship Id="rId24" Target="../media/image34.png" Type="http://schemas.openxmlformats.org/officeDocument/2006/relationships/image"/><Relationship Id="rId25" Target="../media/image35.svg" Type="http://schemas.openxmlformats.org/officeDocument/2006/relationships/image"/><Relationship Id="rId26" Target="../media/image10.png" Type="http://schemas.openxmlformats.org/officeDocument/2006/relationships/image"/><Relationship Id="rId27" Target="../media/image36.png" Type="http://schemas.openxmlformats.org/officeDocument/2006/relationships/image"/><Relationship Id="rId28" Target="../media/image37.png" Type="http://schemas.openxmlformats.org/officeDocument/2006/relationships/image"/><Relationship Id="rId29" Target="../media/image38.sv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svg" Type="http://schemas.openxmlformats.org/officeDocument/2006/relationships/image"/><Relationship Id="rId11" Target="../media/image41.png" Type="http://schemas.openxmlformats.org/officeDocument/2006/relationships/image"/><Relationship Id="rId12" Target="../media/image42.svg" Type="http://schemas.openxmlformats.org/officeDocument/2006/relationships/image"/><Relationship Id="rId13" Target="../media/image10.png" Type="http://schemas.openxmlformats.org/officeDocument/2006/relationships/image"/><Relationship Id="rId14" Target="../media/image36.png" Type="http://schemas.openxmlformats.org/officeDocument/2006/relationships/image"/><Relationship Id="rId2" Target="../media/image12.jpe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37.png" Type="http://schemas.openxmlformats.org/officeDocument/2006/relationships/image"/><Relationship Id="rId8" Target="../media/image38.svg" Type="http://schemas.openxmlformats.org/officeDocument/2006/relationships/image"/><Relationship Id="rId9" Target="../media/image3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2" Target="../media/image12.jpe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34.png" Type="http://schemas.openxmlformats.org/officeDocument/2006/relationships/image"/><Relationship Id="rId8" Target="../media/image35.svg" Type="http://schemas.openxmlformats.org/officeDocument/2006/relationships/image"/><Relationship Id="rId9" Target="../media/image1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43.png" Type="http://schemas.openxmlformats.org/officeDocument/2006/relationships/image"/><Relationship Id="rId12" Target="../media/image44.svg" Type="http://schemas.openxmlformats.org/officeDocument/2006/relationships/image"/><Relationship Id="rId13" Target="../media/image45.jpeg" Type="http://schemas.openxmlformats.org/officeDocument/2006/relationships/image"/><Relationship Id="rId14" Target="../media/image46.png" Type="http://schemas.openxmlformats.org/officeDocument/2006/relationships/image"/><Relationship Id="rId15" Target="../media/image47.svg" Type="http://schemas.openxmlformats.org/officeDocument/2006/relationships/image"/><Relationship Id="rId16" Target="../media/image48.jpeg" Type="http://schemas.openxmlformats.org/officeDocument/2006/relationships/image"/><Relationship Id="rId17" Target="../media/image49.png" Type="http://schemas.openxmlformats.org/officeDocument/2006/relationships/image"/><Relationship Id="rId18" Target="../media/image50.svg" Type="http://schemas.openxmlformats.org/officeDocument/2006/relationships/image"/><Relationship Id="rId19" Target="../media/image51.jpeg" Type="http://schemas.openxmlformats.org/officeDocument/2006/relationships/image"/><Relationship Id="rId2" Target="../media/image12.jpeg" Type="http://schemas.openxmlformats.org/officeDocument/2006/relationships/image"/><Relationship Id="rId20" Target="../media/image52.png" Type="http://schemas.openxmlformats.org/officeDocument/2006/relationships/image"/><Relationship Id="rId21" Target="../media/image53.sv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34.png" Type="http://schemas.openxmlformats.org/officeDocument/2006/relationships/image"/><Relationship Id="rId8" Target="../media/image35.svg" Type="http://schemas.openxmlformats.org/officeDocument/2006/relationships/image"/><Relationship Id="rId9"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svg" Type="http://schemas.openxmlformats.org/officeDocument/2006/relationships/image"/><Relationship Id="rId2" Target="../media/image12.jpe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10.png" Type="http://schemas.openxmlformats.org/officeDocument/2006/relationships/image"/><Relationship Id="rId8" Target="../media/image36.png" Type="http://schemas.openxmlformats.org/officeDocument/2006/relationships/image"/><Relationship Id="rId9" Target="../media/image3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svg" Type="http://schemas.openxmlformats.org/officeDocument/2006/relationships/image"/><Relationship Id="rId11" Target="../media/image54.png" Type="http://schemas.openxmlformats.org/officeDocument/2006/relationships/image"/><Relationship Id="rId12" Target="../media/image55.svg" Type="http://schemas.openxmlformats.org/officeDocument/2006/relationships/image"/><Relationship Id="rId13" Target="../media/image56.png" Type="http://schemas.openxmlformats.org/officeDocument/2006/relationships/image"/><Relationship Id="rId14" Target="../media/image57.svg" Type="http://schemas.openxmlformats.org/officeDocument/2006/relationships/image"/><Relationship Id="rId15" Target="../media/image58.jpeg" Type="http://schemas.openxmlformats.org/officeDocument/2006/relationships/image"/><Relationship Id="rId16" Target="../media/image59.png" Type="http://schemas.openxmlformats.org/officeDocument/2006/relationships/image"/><Relationship Id="rId17" Target="../media/image60.svg" Type="http://schemas.openxmlformats.org/officeDocument/2006/relationships/image"/><Relationship Id="rId18" Target="../media/image61.jpeg" Type="http://schemas.openxmlformats.org/officeDocument/2006/relationships/image"/><Relationship Id="rId2" Target="../media/image12.jpe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10.png" Type="http://schemas.openxmlformats.org/officeDocument/2006/relationships/image"/><Relationship Id="rId8" Target="../media/image36.png" Type="http://schemas.openxmlformats.org/officeDocument/2006/relationships/image"/><Relationship Id="rId9" Target="../media/image3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svg" Type="http://schemas.openxmlformats.org/officeDocument/2006/relationships/image"/><Relationship Id="rId2" Target="../media/image12.jpe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10.png" Type="http://schemas.openxmlformats.org/officeDocument/2006/relationships/image"/><Relationship Id="rId8" Target="../media/image36.png" Type="http://schemas.openxmlformats.org/officeDocument/2006/relationships/image"/><Relationship Id="rId9" Target="../media/image3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svg" Type="http://schemas.openxmlformats.org/officeDocument/2006/relationships/image"/><Relationship Id="rId11" Target="../media/image62.png" Type="http://schemas.openxmlformats.org/officeDocument/2006/relationships/image"/><Relationship Id="rId12" Target="../media/image63.svg" Type="http://schemas.openxmlformats.org/officeDocument/2006/relationships/image"/><Relationship Id="rId13" Target="../media/image64.jpeg" Type="http://schemas.openxmlformats.org/officeDocument/2006/relationships/image"/><Relationship Id="rId14" Target="../media/image65.png" Type="http://schemas.openxmlformats.org/officeDocument/2006/relationships/image"/><Relationship Id="rId15" Target="../media/image66.svg" Type="http://schemas.openxmlformats.org/officeDocument/2006/relationships/image"/><Relationship Id="rId16" Target="../media/image67.jpeg" Type="http://schemas.openxmlformats.org/officeDocument/2006/relationships/image"/><Relationship Id="rId2" Target="../media/image12.jpe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10.png" Type="http://schemas.openxmlformats.org/officeDocument/2006/relationships/image"/><Relationship Id="rId8" Target="../media/image36.png" Type="http://schemas.openxmlformats.org/officeDocument/2006/relationships/image"/><Relationship Id="rId9" Target="../media/image3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151" r="0" b="-9151"/>
            </a:stretch>
          </a:blipFill>
        </p:spPr>
      </p:sp>
      <p:sp>
        <p:nvSpPr>
          <p:cNvPr name="Freeform 3" id="3"/>
          <p:cNvSpPr/>
          <p:nvPr/>
        </p:nvSpPr>
        <p:spPr>
          <a:xfrm flipH="false" flipV="false" rot="0">
            <a:off x="8028934" y="7632170"/>
            <a:ext cx="2159510" cy="1167472"/>
          </a:xfrm>
          <a:custGeom>
            <a:avLst/>
            <a:gdLst/>
            <a:ahLst/>
            <a:cxnLst/>
            <a:rect r="r" b="b" t="t" l="l"/>
            <a:pathLst>
              <a:path h="1167472" w="2159510">
                <a:moveTo>
                  <a:pt x="0" y="0"/>
                </a:moveTo>
                <a:lnTo>
                  <a:pt x="2159510" y="0"/>
                </a:lnTo>
                <a:lnTo>
                  <a:pt x="2159510" y="1167472"/>
                </a:lnTo>
                <a:lnTo>
                  <a:pt x="0" y="116747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7080335" y="5555288"/>
            <a:ext cx="4153506" cy="1520100"/>
          </a:xfrm>
          <a:custGeom>
            <a:avLst/>
            <a:gdLst/>
            <a:ahLst/>
            <a:cxnLst/>
            <a:rect r="r" b="b" t="t" l="l"/>
            <a:pathLst>
              <a:path h="1520100" w="4153506">
                <a:moveTo>
                  <a:pt x="0" y="0"/>
                </a:moveTo>
                <a:lnTo>
                  <a:pt x="4153506" y="0"/>
                </a:lnTo>
                <a:lnTo>
                  <a:pt x="4153506" y="1520100"/>
                </a:lnTo>
                <a:lnTo>
                  <a:pt x="0" y="15201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1000296" y="9603441"/>
            <a:ext cx="4634251" cy="416364"/>
            <a:chOff x="0" y="0"/>
            <a:chExt cx="6179002" cy="555152"/>
          </a:xfrm>
        </p:grpSpPr>
        <p:sp>
          <p:nvSpPr>
            <p:cNvPr name="Freeform 6" id="6"/>
            <p:cNvSpPr/>
            <p:nvPr/>
          </p:nvSpPr>
          <p:spPr>
            <a:xfrm flipH="false" flipV="false" rot="0">
              <a:off x="0" y="0"/>
              <a:ext cx="6179002" cy="555152"/>
            </a:xfrm>
            <a:custGeom>
              <a:avLst/>
              <a:gdLst/>
              <a:ahLst/>
              <a:cxnLst/>
              <a:rect r="r" b="b" t="t" l="l"/>
              <a:pathLst>
                <a:path h="555152" w="6179002">
                  <a:moveTo>
                    <a:pt x="0" y="0"/>
                  </a:moveTo>
                  <a:lnTo>
                    <a:pt x="6179002" y="0"/>
                  </a:lnTo>
                  <a:lnTo>
                    <a:pt x="6179002" y="555152"/>
                  </a:lnTo>
                  <a:lnTo>
                    <a:pt x="0" y="5551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531587" y="125370"/>
              <a:ext cx="5221302" cy="277347"/>
            </a:xfrm>
            <a:prstGeom prst="rect">
              <a:avLst/>
            </a:prstGeom>
          </p:spPr>
          <p:txBody>
            <a:bodyPr anchor="t" rtlCol="false" tIns="0" lIns="0" bIns="0" rIns="0">
              <a:spAutoFit/>
            </a:bodyPr>
            <a:lstStyle/>
            <a:p>
              <a:pPr algn="l">
                <a:lnSpc>
                  <a:spcPts val="1772"/>
                </a:lnSpc>
              </a:pPr>
              <a:r>
                <a:rPr lang="en-US" sz="1266">
                  <a:solidFill>
                    <a:srgbClr val="000000"/>
                  </a:solidFill>
                  <a:latin typeface="Montserrat Medium"/>
                  <a:ea typeface="Montserrat Medium"/>
                  <a:cs typeface="Montserrat Medium"/>
                  <a:sym typeface="Montserrat Medium"/>
                </a:rPr>
                <a:t>Betsy Davis | betsy@mcphersonfoundation.org</a:t>
              </a:r>
            </a:p>
          </p:txBody>
        </p:sp>
      </p:grpSp>
      <p:sp>
        <p:nvSpPr>
          <p:cNvPr name="Freeform 8" id="8"/>
          <p:cNvSpPr/>
          <p:nvPr/>
        </p:nvSpPr>
        <p:spPr>
          <a:xfrm flipH="true" flipV="true" rot="0">
            <a:off x="-1394090" y="235710"/>
            <a:ext cx="9423024" cy="9168995"/>
          </a:xfrm>
          <a:custGeom>
            <a:avLst/>
            <a:gdLst/>
            <a:ahLst/>
            <a:cxnLst/>
            <a:rect r="r" b="b" t="t" l="l"/>
            <a:pathLst>
              <a:path h="9168995" w="9423024">
                <a:moveTo>
                  <a:pt x="9423024" y="9168995"/>
                </a:moveTo>
                <a:lnTo>
                  <a:pt x="0" y="9168995"/>
                </a:lnTo>
                <a:lnTo>
                  <a:pt x="0" y="0"/>
                </a:lnTo>
                <a:lnTo>
                  <a:pt x="9423024" y="0"/>
                </a:lnTo>
                <a:lnTo>
                  <a:pt x="9423024" y="9168995"/>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1803427" y="2224578"/>
            <a:ext cx="2953178" cy="728457"/>
          </a:xfrm>
          <a:custGeom>
            <a:avLst/>
            <a:gdLst/>
            <a:ahLst/>
            <a:cxnLst/>
            <a:rect r="r" b="b" t="t" l="l"/>
            <a:pathLst>
              <a:path h="728457" w="2953178">
                <a:moveTo>
                  <a:pt x="0" y="0"/>
                </a:moveTo>
                <a:lnTo>
                  <a:pt x="2953178" y="0"/>
                </a:lnTo>
                <a:lnTo>
                  <a:pt x="2953178" y="728457"/>
                </a:lnTo>
                <a:lnTo>
                  <a:pt x="0" y="728457"/>
                </a:lnTo>
                <a:lnTo>
                  <a:pt x="0" y="0"/>
                </a:lnTo>
                <a:close/>
              </a:path>
            </a:pathLst>
          </a:custGeom>
          <a:blipFill>
            <a:blip r:embed="rId11"/>
            <a:stretch>
              <a:fillRect l="0" t="0" r="0" b="0"/>
            </a:stretch>
          </a:blipFill>
        </p:spPr>
      </p:sp>
      <p:sp>
        <p:nvSpPr>
          <p:cNvPr name="Freeform 10" id="10"/>
          <p:cNvSpPr/>
          <p:nvPr/>
        </p:nvSpPr>
        <p:spPr>
          <a:xfrm flipH="false" flipV="false" rot="0">
            <a:off x="2225558" y="7479336"/>
            <a:ext cx="2042138" cy="1104018"/>
          </a:xfrm>
          <a:custGeom>
            <a:avLst/>
            <a:gdLst/>
            <a:ahLst/>
            <a:cxnLst/>
            <a:rect r="r" b="b" t="t" l="l"/>
            <a:pathLst>
              <a:path h="1104018" w="2042138">
                <a:moveTo>
                  <a:pt x="0" y="0"/>
                </a:moveTo>
                <a:lnTo>
                  <a:pt x="2042138" y="0"/>
                </a:lnTo>
                <a:lnTo>
                  <a:pt x="2042138" y="1104018"/>
                </a:lnTo>
                <a:lnTo>
                  <a:pt x="0" y="1104018"/>
                </a:lnTo>
                <a:lnTo>
                  <a:pt x="0" y="0"/>
                </a:lnTo>
                <a:close/>
              </a:path>
            </a:pathLst>
          </a:custGeom>
          <a:blipFill>
            <a:blip r:embed="rId12"/>
            <a:stretch>
              <a:fillRect l="0" t="0" r="0" b="0"/>
            </a:stretch>
          </a:blipFill>
        </p:spPr>
      </p:sp>
      <p:sp>
        <p:nvSpPr>
          <p:cNvPr name="TextBox 11" id="11"/>
          <p:cNvSpPr txBox="true"/>
          <p:nvPr/>
        </p:nvSpPr>
        <p:spPr>
          <a:xfrm rot="0">
            <a:off x="1328359" y="4969461"/>
            <a:ext cx="3872188" cy="459855"/>
          </a:xfrm>
          <a:prstGeom prst="rect">
            <a:avLst/>
          </a:prstGeom>
        </p:spPr>
        <p:txBody>
          <a:bodyPr anchor="t" rtlCol="false" tIns="0" lIns="0" bIns="0" rIns="0">
            <a:spAutoFit/>
          </a:bodyPr>
          <a:lstStyle/>
          <a:p>
            <a:pPr algn="l">
              <a:lnSpc>
                <a:spcPts val="3712"/>
              </a:lnSpc>
            </a:pPr>
            <a:r>
              <a:rPr lang="en-US" sz="2651">
                <a:solidFill>
                  <a:srgbClr val="476372"/>
                </a:solidFill>
                <a:latin typeface="Montserrat Semi-Bold"/>
                <a:ea typeface="Montserrat Semi-Bold"/>
                <a:cs typeface="Montserrat Semi-Bold"/>
                <a:sym typeface="Montserrat Semi-Bold"/>
              </a:rPr>
              <a:t>City of Lindsborg, KS</a:t>
            </a:r>
          </a:p>
        </p:txBody>
      </p:sp>
      <p:sp>
        <p:nvSpPr>
          <p:cNvPr name="TextBox 12" id="12"/>
          <p:cNvSpPr txBox="true"/>
          <p:nvPr/>
        </p:nvSpPr>
        <p:spPr>
          <a:xfrm rot="0">
            <a:off x="2703942" y="3344074"/>
            <a:ext cx="1065717" cy="568004"/>
          </a:xfrm>
          <a:prstGeom prst="rect">
            <a:avLst/>
          </a:prstGeom>
        </p:spPr>
        <p:txBody>
          <a:bodyPr anchor="t" rtlCol="false" tIns="0" lIns="0" bIns="0" rIns="0">
            <a:spAutoFit/>
          </a:bodyPr>
          <a:lstStyle/>
          <a:p>
            <a:pPr algn="l">
              <a:lnSpc>
                <a:spcPts val="4674"/>
              </a:lnSpc>
            </a:pPr>
            <a:r>
              <a:rPr lang="en-US" sz="3338">
                <a:solidFill>
                  <a:srgbClr val="000000"/>
                </a:solidFill>
                <a:latin typeface="Montserrat Medium"/>
                <a:ea typeface="Montserrat Medium"/>
                <a:cs typeface="Montserrat Medium"/>
                <a:sym typeface="Montserrat Medium"/>
              </a:rPr>
              <a:t>2024</a:t>
            </a:r>
          </a:p>
        </p:txBody>
      </p:sp>
      <p:sp>
        <p:nvSpPr>
          <p:cNvPr name="TextBox 13" id="13"/>
          <p:cNvSpPr txBox="true"/>
          <p:nvPr/>
        </p:nvSpPr>
        <p:spPr>
          <a:xfrm rot="0">
            <a:off x="997586" y="3911278"/>
            <a:ext cx="4546361" cy="1087178"/>
          </a:xfrm>
          <a:prstGeom prst="rect">
            <a:avLst/>
          </a:prstGeom>
        </p:spPr>
        <p:txBody>
          <a:bodyPr anchor="t" rtlCol="false" tIns="0" lIns="0" bIns="0" rIns="0">
            <a:spAutoFit/>
          </a:bodyPr>
          <a:lstStyle/>
          <a:p>
            <a:pPr algn="ctr">
              <a:lnSpc>
                <a:spcPts val="4271"/>
              </a:lnSpc>
            </a:pPr>
            <a:r>
              <a:rPr lang="en-US" sz="3559">
                <a:solidFill>
                  <a:srgbClr val="000000"/>
                </a:solidFill>
                <a:latin typeface="Montserrat Semi-Bold"/>
                <a:ea typeface="Montserrat Semi-Bold"/>
                <a:cs typeface="Montserrat Semi-Bold"/>
                <a:sym typeface="Montserrat Semi-Bold"/>
              </a:rPr>
              <a:t>Community Benchmark Report</a:t>
            </a:r>
          </a:p>
        </p:txBody>
      </p:sp>
      <p:sp>
        <p:nvSpPr>
          <p:cNvPr name="TextBox 14" id="14"/>
          <p:cNvSpPr txBox="true"/>
          <p:nvPr/>
        </p:nvSpPr>
        <p:spPr>
          <a:xfrm rot="0">
            <a:off x="953850" y="6000814"/>
            <a:ext cx="4727144" cy="1066398"/>
          </a:xfrm>
          <a:prstGeom prst="rect">
            <a:avLst/>
          </a:prstGeom>
        </p:spPr>
        <p:txBody>
          <a:bodyPr anchor="t" rtlCol="false" tIns="0" lIns="0" bIns="0" rIns="0">
            <a:spAutoFit/>
          </a:bodyPr>
          <a:lstStyle/>
          <a:p>
            <a:pPr algn="ctr">
              <a:lnSpc>
                <a:spcPts val="2121"/>
              </a:lnSpc>
            </a:pPr>
            <a:r>
              <a:rPr lang="en-US" sz="1767">
                <a:solidFill>
                  <a:srgbClr val="000000"/>
                </a:solidFill>
                <a:latin typeface="Montserrat Bold"/>
                <a:ea typeface="Montserrat Bold"/>
                <a:cs typeface="Montserrat Bold"/>
                <a:sym typeface="Montserrat Bold"/>
              </a:rPr>
              <a:t>Be The Movement! </a:t>
            </a:r>
            <a:r>
              <a:rPr lang="en-US" sz="1767">
                <a:solidFill>
                  <a:srgbClr val="000000"/>
                </a:solidFill>
                <a:latin typeface="Montserrat"/>
                <a:ea typeface="Montserrat"/>
                <a:cs typeface="Montserrat"/>
                <a:sym typeface="Montserrat"/>
              </a:rPr>
              <a:t>Connect with local changemakers, local community projects, resources &amp; grants, and much more. www.mcphersonfoundation.org.com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151" r="0" b="-9151"/>
            </a:stretch>
          </a:blipFill>
        </p:spPr>
      </p:sp>
      <p:sp>
        <p:nvSpPr>
          <p:cNvPr name="TextBox 3" id="3"/>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Priorities</a:t>
            </a:r>
          </a:p>
        </p:txBody>
      </p:sp>
      <p:grpSp>
        <p:nvGrpSpPr>
          <p:cNvPr name="Group 4" id="4"/>
          <p:cNvGrpSpPr/>
          <p:nvPr/>
        </p:nvGrpSpPr>
        <p:grpSpPr>
          <a:xfrm rot="0">
            <a:off x="720538" y="304444"/>
            <a:ext cx="16846925" cy="1448511"/>
            <a:chOff x="0" y="0"/>
            <a:chExt cx="22462566" cy="1931348"/>
          </a:xfrm>
        </p:grpSpPr>
        <p:sp>
          <p:nvSpPr>
            <p:cNvPr name="Freeform 5" id="5"/>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7"/>
              <a:stretch>
                <a:fillRect l="0" t="0" r="0" b="0"/>
              </a:stretch>
            </a:blipFill>
          </p:spPr>
        </p:sp>
        <p:sp>
          <p:nvSpPr>
            <p:cNvPr name="Freeform 8" id="8"/>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8"/>
              <a:stretch>
                <a:fillRect l="0" t="0" r="0" b="0"/>
              </a:stretch>
            </a:blipFill>
          </p:spPr>
        </p:sp>
        <p:sp>
          <p:nvSpPr>
            <p:cNvPr name="Freeform 9" id="9"/>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Lindsborg, KS | 2024</a:t>
              </a:r>
            </a:p>
          </p:txBody>
        </p:sp>
      </p:grpSp>
      <p:grpSp>
        <p:nvGrpSpPr>
          <p:cNvPr name="Group 11" id="11"/>
          <p:cNvGrpSpPr/>
          <p:nvPr/>
        </p:nvGrpSpPr>
        <p:grpSpPr>
          <a:xfrm rot="0">
            <a:off x="2546949" y="3600450"/>
            <a:ext cx="13795468" cy="3228491"/>
            <a:chOff x="0" y="0"/>
            <a:chExt cx="3633374" cy="850302"/>
          </a:xfrm>
        </p:grpSpPr>
        <p:sp>
          <p:nvSpPr>
            <p:cNvPr name="Freeform 12" id="12"/>
            <p:cNvSpPr/>
            <p:nvPr/>
          </p:nvSpPr>
          <p:spPr>
            <a:xfrm flipH="false" flipV="false" rot="0">
              <a:off x="0" y="0"/>
              <a:ext cx="3633374" cy="850302"/>
            </a:xfrm>
            <a:custGeom>
              <a:avLst/>
              <a:gdLst/>
              <a:ahLst/>
              <a:cxnLst/>
              <a:rect r="r" b="b" t="t" l="l"/>
              <a:pathLst>
                <a:path h="850302" w="3633374">
                  <a:moveTo>
                    <a:pt x="0" y="0"/>
                  </a:moveTo>
                  <a:lnTo>
                    <a:pt x="3633374" y="0"/>
                  </a:lnTo>
                  <a:lnTo>
                    <a:pt x="3633374" y="850302"/>
                  </a:lnTo>
                  <a:lnTo>
                    <a:pt x="0" y="850302"/>
                  </a:lnTo>
                  <a:close/>
                </a:path>
              </a:pathLst>
            </a:custGeom>
            <a:solidFill>
              <a:srgbClr val="AD8493">
                <a:alpha val="49804"/>
              </a:srgbClr>
            </a:solidFill>
          </p:spPr>
        </p:sp>
        <p:sp>
          <p:nvSpPr>
            <p:cNvPr name="TextBox 13" id="13"/>
            <p:cNvSpPr txBox="true"/>
            <p:nvPr/>
          </p:nvSpPr>
          <p:spPr>
            <a:xfrm>
              <a:off x="0" y="-47625"/>
              <a:ext cx="3633374" cy="897927"/>
            </a:xfrm>
            <a:prstGeom prst="rect">
              <a:avLst/>
            </a:prstGeom>
          </p:spPr>
          <p:txBody>
            <a:bodyPr anchor="ctr" rtlCol="false" tIns="50800" lIns="50800" bIns="50800" rIns="50800"/>
            <a:lstStyle/>
            <a:p>
              <a:pPr algn="ctr">
                <a:lnSpc>
                  <a:spcPts val="3101"/>
                </a:lnSpc>
              </a:pPr>
            </a:p>
          </p:txBody>
        </p:sp>
      </p:grpSp>
      <p:sp>
        <p:nvSpPr>
          <p:cNvPr name="TextBox 14" id="14"/>
          <p:cNvSpPr txBox="true"/>
          <p:nvPr/>
        </p:nvSpPr>
        <p:spPr>
          <a:xfrm rot="0">
            <a:off x="2743089" y="3796947"/>
            <a:ext cx="13782607" cy="1190625"/>
          </a:xfrm>
          <a:prstGeom prst="rect">
            <a:avLst/>
          </a:prstGeom>
        </p:spPr>
        <p:txBody>
          <a:bodyPr anchor="t" rtlCol="false" tIns="0" lIns="0" bIns="0" rIns="0">
            <a:spAutoFit/>
          </a:bodyPr>
          <a:lstStyle/>
          <a:p>
            <a:pPr algn="l">
              <a:lnSpc>
                <a:spcPts val="4799"/>
              </a:lnSpc>
            </a:pPr>
            <a:r>
              <a:rPr lang="en-US" sz="3999">
                <a:solidFill>
                  <a:srgbClr val="045B5C"/>
                </a:solidFill>
                <a:latin typeface="Montserrat"/>
                <a:ea typeface="Montserrat"/>
                <a:cs typeface="Montserrat"/>
                <a:sym typeface="Montserrat"/>
              </a:rPr>
              <a:t>What are some step that could be taken to address the highlighted issues?</a:t>
            </a:r>
          </a:p>
        </p:txBody>
      </p:sp>
      <p:sp>
        <p:nvSpPr>
          <p:cNvPr name="TextBox 15" id="15"/>
          <p:cNvSpPr txBox="true"/>
          <p:nvPr/>
        </p:nvSpPr>
        <p:spPr>
          <a:xfrm rot="0">
            <a:off x="2743089" y="5359047"/>
            <a:ext cx="13782607" cy="1190625"/>
          </a:xfrm>
          <a:prstGeom prst="rect">
            <a:avLst/>
          </a:prstGeom>
        </p:spPr>
        <p:txBody>
          <a:bodyPr anchor="t" rtlCol="false" tIns="0" lIns="0" bIns="0" rIns="0">
            <a:spAutoFit/>
          </a:bodyPr>
          <a:lstStyle/>
          <a:p>
            <a:pPr algn="l">
              <a:lnSpc>
                <a:spcPts val="4799"/>
              </a:lnSpc>
            </a:pPr>
            <a:r>
              <a:rPr lang="en-US" sz="3999">
                <a:solidFill>
                  <a:srgbClr val="045B5C"/>
                </a:solidFill>
                <a:latin typeface="Montserrat"/>
                <a:ea typeface="Montserrat"/>
                <a:cs typeface="Montserrat"/>
                <a:sym typeface="Montserrat"/>
              </a:rPr>
              <a:t>How will Lindsborg measure progress on key priorities?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151" r="0" b="-9151"/>
            </a:stretch>
          </a:blipFill>
        </p:spPr>
      </p:sp>
      <p:sp>
        <p:nvSpPr>
          <p:cNvPr name="TextBox 3" id="3"/>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Moving forward</a:t>
            </a:r>
          </a:p>
        </p:txBody>
      </p:sp>
      <p:grpSp>
        <p:nvGrpSpPr>
          <p:cNvPr name="Group 4" id="4"/>
          <p:cNvGrpSpPr/>
          <p:nvPr/>
        </p:nvGrpSpPr>
        <p:grpSpPr>
          <a:xfrm rot="0">
            <a:off x="720538" y="304444"/>
            <a:ext cx="16846925" cy="1448511"/>
            <a:chOff x="0" y="0"/>
            <a:chExt cx="22462566" cy="1931348"/>
          </a:xfrm>
        </p:grpSpPr>
        <p:sp>
          <p:nvSpPr>
            <p:cNvPr name="Freeform 5" id="5"/>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7"/>
              <a:stretch>
                <a:fillRect l="0" t="0" r="0" b="0"/>
              </a:stretch>
            </a:blipFill>
          </p:spPr>
        </p:sp>
        <p:sp>
          <p:nvSpPr>
            <p:cNvPr name="Freeform 8" id="8"/>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8"/>
              <a:stretch>
                <a:fillRect l="0" t="0" r="0" b="0"/>
              </a:stretch>
            </a:blipFill>
          </p:spPr>
        </p:sp>
        <p:sp>
          <p:nvSpPr>
            <p:cNvPr name="Freeform 9" id="9"/>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Lindsborg, KS | 2024</a:t>
              </a:r>
            </a:p>
          </p:txBody>
        </p:sp>
      </p:grpSp>
      <p:grpSp>
        <p:nvGrpSpPr>
          <p:cNvPr name="Group 11" id="11"/>
          <p:cNvGrpSpPr/>
          <p:nvPr/>
        </p:nvGrpSpPr>
        <p:grpSpPr>
          <a:xfrm rot="0">
            <a:off x="2546949" y="3600450"/>
            <a:ext cx="9202526" cy="4638445"/>
            <a:chOff x="0" y="0"/>
            <a:chExt cx="2423710" cy="1221648"/>
          </a:xfrm>
        </p:grpSpPr>
        <p:sp>
          <p:nvSpPr>
            <p:cNvPr name="Freeform 12" id="12"/>
            <p:cNvSpPr/>
            <p:nvPr/>
          </p:nvSpPr>
          <p:spPr>
            <a:xfrm flipH="false" flipV="false" rot="0">
              <a:off x="0" y="0"/>
              <a:ext cx="2423710" cy="1221648"/>
            </a:xfrm>
            <a:custGeom>
              <a:avLst/>
              <a:gdLst/>
              <a:ahLst/>
              <a:cxnLst/>
              <a:rect r="r" b="b" t="t" l="l"/>
              <a:pathLst>
                <a:path h="1221648" w="2423710">
                  <a:moveTo>
                    <a:pt x="0" y="0"/>
                  </a:moveTo>
                  <a:lnTo>
                    <a:pt x="2423710" y="0"/>
                  </a:lnTo>
                  <a:lnTo>
                    <a:pt x="2423710" y="1221648"/>
                  </a:lnTo>
                  <a:lnTo>
                    <a:pt x="0" y="1221648"/>
                  </a:lnTo>
                  <a:close/>
                </a:path>
              </a:pathLst>
            </a:custGeom>
            <a:solidFill>
              <a:srgbClr val="AD8493">
                <a:alpha val="49804"/>
              </a:srgbClr>
            </a:solidFill>
          </p:spPr>
        </p:sp>
        <p:sp>
          <p:nvSpPr>
            <p:cNvPr name="TextBox 13" id="13"/>
            <p:cNvSpPr txBox="true"/>
            <p:nvPr/>
          </p:nvSpPr>
          <p:spPr>
            <a:xfrm>
              <a:off x="0" y="-47625"/>
              <a:ext cx="2423710" cy="1269273"/>
            </a:xfrm>
            <a:prstGeom prst="rect">
              <a:avLst/>
            </a:prstGeom>
          </p:spPr>
          <p:txBody>
            <a:bodyPr anchor="ctr" rtlCol="false" tIns="50800" lIns="50800" bIns="50800" rIns="50800"/>
            <a:lstStyle/>
            <a:p>
              <a:pPr algn="ctr">
                <a:lnSpc>
                  <a:spcPts val="3101"/>
                </a:lnSpc>
              </a:pPr>
            </a:p>
          </p:txBody>
        </p:sp>
      </p:grpSp>
      <p:sp>
        <p:nvSpPr>
          <p:cNvPr name="TextBox 14" id="14"/>
          <p:cNvSpPr txBox="true"/>
          <p:nvPr/>
        </p:nvSpPr>
        <p:spPr>
          <a:xfrm rot="0">
            <a:off x="2743089" y="3796947"/>
            <a:ext cx="9385805" cy="695325"/>
          </a:xfrm>
          <a:prstGeom prst="rect">
            <a:avLst/>
          </a:prstGeom>
        </p:spPr>
        <p:txBody>
          <a:bodyPr anchor="t" rtlCol="false" tIns="0" lIns="0" bIns="0" rIns="0">
            <a:spAutoFit/>
          </a:bodyPr>
          <a:lstStyle/>
          <a:p>
            <a:pPr algn="l">
              <a:lnSpc>
                <a:spcPts val="5593"/>
              </a:lnSpc>
            </a:pPr>
            <a:r>
              <a:rPr lang="en-US" sz="4661">
                <a:solidFill>
                  <a:srgbClr val="045B5C"/>
                </a:solidFill>
                <a:latin typeface="Montserrat"/>
                <a:ea typeface="Montserrat"/>
                <a:cs typeface="Montserrat"/>
                <a:sym typeface="Montserrat"/>
              </a:rPr>
              <a:t>Community Priority Shift</a:t>
            </a:r>
          </a:p>
        </p:txBody>
      </p:sp>
      <p:sp>
        <p:nvSpPr>
          <p:cNvPr name="TextBox 15" id="15"/>
          <p:cNvSpPr txBox="true"/>
          <p:nvPr/>
        </p:nvSpPr>
        <p:spPr>
          <a:xfrm rot="0">
            <a:off x="2743089" y="4808914"/>
            <a:ext cx="9385805" cy="2105025"/>
          </a:xfrm>
          <a:prstGeom prst="rect">
            <a:avLst/>
          </a:prstGeom>
        </p:spPr>
        <p:txBody>
          <a:bodyPr anchor="t" rtlCol="false" tIns="0" lIns="0" bIns="0" rIns="0">
            <a:spAutoFit/>
          </a:bodyPr>
          <a:lstStyle/>
          <a:p>
            <a:pPr algn="l">
              <a:lnSpc>
                <a:spcPts val="5593"/>
              </a:lnSpc>
            </a:pPr>
            <a:r>
              <a:rPr lang="en-US" sz="4661">
                <a:solidFill>
                  <a:srgbClr val="045B5C"/>
                </a:solidFill>
                <a:latin typeface="Montserrat"/>
                <a:ea typeface="Montserrat"/>
                <a:cs typeface="Montserrat"/>
                <a:sym typeface="Montserrat"/>
              </a:rPr>
              <a:t>Grant opportunities </a:t>
            </a:r>
          </a:p>
          <a:p>
            <a:pPr algn="l" marL="1006434" indent="-503217" lvl="1">
              <a:lnSpc>
                <a:spcPts val="5593"/>
              </a:lnSpc>
              <a:buFont typeface="Arial"/>
              <a:buChar char="•"/>
            </a:pPr>
            <a:r>
              <a:rPr lang="en-US" sz="4661">
                <a:solidFill>
                  <a:srgbClr val="045B5C"/>
                </a:solidFill>
                <a:latin typeface="Montserrat"/>
                <a:ea typeface="Montserrat"/>
                <a:cs typeface="Montserrat"/>
                <a:sym typeface="Montserrat"/>
              </a:rPr>
              <a:t>Mastermind</a:t>
            </a:r>
          </a:p>
          <a:p>
            <a:pPr algn="l" marL="1006434" indent="-503217" lvl="1">
              <a:lnSpc>
                <a:spcPts val="5593"/>
              </a:lnSpc>
              <a:buFont typeface="Arial"/>
              <a:buChar char="•"/>
            </a:pPr>
            <a:r>
              <a:rPr lang="en-US" sz="4661">
                <a:solidFill>
                  <a:srgbClr val="045B5C"/>
                </a:solidFill>
                <a:latin typeface="Montserrat"/>
                <a:ea typeface="Montserrat"/>
                <a:cs typeface="Montserrat"/>
                <a:sym typeface="Montserrat"/>
              </a:rPr>
              <a:t>County Grants</a:t>
            </a:r>
          </a:p>
        </p:txBody>
      </p:sp>
      <p:sp>
        <p:nvSpPr>
          <p:cNvPr name="TextBox 16" id="16"/>
          <p:cNvSpPr txBox="true"/>
          <p:nvPr/>
        </p:nvSpPr>
        <p:spPr>
          <a:xfrm rot="0">
            <a:off x="2743089" y="7247314"/>
            <a:ext cx="9385805" cy="695325"/>
          </a:xfrm>
          <a:prstGeom prst="rect">
            <a:avLst/>
          </a:prstGeom>
        </p:spPr>
        <p:txBody>
          <a:bodyPr anchor="t" rtlCol="false" tIns="0" lIns="0" bIns="0" rIns="0">
            <a:spAutoFit/>
          </a:bodyPr>
          <a:lstStyle/>
          <a:p>
            <a:pPr algn="l">
              <a:lnSpc>
                <a:spcPts val="5593"/>
              </a:lnSpc>
            </a:pPr>
            <a:r>
              <a:rPr lang="en-US" sz="4661">
                <a:solidFill>
                  <a:srgbClr val="045B5C"/>
                </a:solidFill>
                <a:latin typeface="Montserrat"/>
                <a:ea typeface="Montserrat"/>
                <a:cs typeface="Montserrat"/>
                <a:sym typeface="Montserrat"/>
              </a:rPr>
              <a:t>Priority Coalitions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151" r="0" b="-9151"/>
            </a:stretch>
          </a:blipFill>
        </p:spPr>
      </p:sp>
      <p:sp>
        <p:nvSpPr>
          <p:cNvPr name="Freeform 3" id="3"/>
          <p:cNvSpPr/>
          <p:nvPr/>
        </p:nvSpPr>
        <p:spPr>
          <a:xfrm flipH="false" flipV="false" rot="0">
            <a:off x="0" y="-7043738"/>
            <a:ext cx="18288000" cy="24383990"/>
          </a:xfrm>
          <a:custGeom>
            <a:avLst/>
            <a:gdLst/>
            <a:ahLst/>
            <a:cxnLst/>
            <a:rect r="r" b="b" t="t" l="l"/>
            <a:pathLst>
              <a:path h="24383990" w="18288000">
                <a:moveTo>
                  <a:pt x="0" y="0"/>
                </a:moveTo>
                <a:lnTo>
                  <a:pt x="18288000" y="0"/>
                </a:lnTo>
                <a:lnTo>
                  <a:pt x="18288000" y="24383991"/>
                </a:lnTo>
                <a:lnTo>
                  <a:pt x="0" y="243839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7080335" y="5555288"/>
            <a:ext cx="4153506" cy="1520100"/>
          </a:xfrm>
          <a:custGeom>
            <a:avLst/>
            <a:gdLst/>
            <a:ahLst/>
            <a:cxnLst/>
            <a:rect r="r" b="b" t="t" l="l"/>
            <a:pathLst>
              <a:path h="1520100" w="4153506">
                <a:moveTo>
                  <a:pt x="0" y="0"/>
                </a:moveTo>
                <a:lnTo>
                  <a:pt x="4153506" y="0"/>
                </a:lnTo>
                <a:lnTo>
                  <a:pt x="4153506" y="1520100"/>
                </a:lnTo>
                <a:lnTo>
                  <a:pt x="0" y="15201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1000296" y="9603441"/>
            <a:ext cx="4634251" cy="416364"/>
            <a:chOff x="0" y="0"/>
            <a:chExt cx="6179002" cy="555152"/>
          </a:xfrm>
        </p:grpSpPr>
        <p:sp>
          <p:nvSpPr>
            <p:cNvPr name="Freeform 6" id="6"/>
            <p:cNvSpPr/>
            <p:nvPr/>
          </p:nvSpPr>
          <p:spPr>
            <a:xfrm flipH="false" flipV="false" rot="0">
              <a:off x="0" y="0"/>
              <a:ext cx="6179002" cy="555152"/>
            </a:xfrm>
            <a:custGeom>
              <a:avLst/>
              <a:gdLst/>
              <a:ahLst/>
              <a:cxnLst/>
              <a:rect r="r" b="b" t="t" l="l"/>
              <a:pathLst>
                <a:path h="555152" w="6179002">
                  <a:moveTo>
                    <a:pt x="0" y="0"/>
                  </a:moveTo>
                  <a:lnTo>
                    <a:pt x="6179002" y="0"/>
                  </a:lnTo>
                  <a:lnTo>
                    <a:pt x="6179002" y="555152"/>
                  </a:lnTo>
                  <a:lnTo>
                    <a:pt x="0" y="5551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531587" y="125370"/>
              <a:ext cx="5221302" cy="277347"/>
            </a:xfrm>
            <a:prstGeom prst="rect">
              <a:avLst/>
            </a:prstGeom>
          </p:spPr>
          <p:txBody>
            <a:bodyPr anchor="t" rtlCol="false" tIns="0" lIns="0" bIns="0" rIns="0">
              <a:spAutoFit/>
            </a:bodyPr>
            <a:lstStyle/>
            <a:p>
              <a:pPr algn="l">
                <a:lnSpc>
                  <a:spcPts val="1772"/>
                </a:lnSpc>
              </a:pPr>
              <a:r>
                <a:rPr lang="en-US" sz="1266">
                  <a:solidFill>
                    <a:srgbClr val="000000"/>
                  </a:solidFill>
                  <a:latin typeface="Montserrat Medium"/>
                  <a:ea typeface="Montserrat Medium"/>
                  <a:cs typeface="Montserrat Medium"/>
                  <a:sym typeface="Montserrat Medium"/>
                </a:rPr>
                <a:t>Betsy Davis | betsy@mcphersonfoundation.org</a:t>
              </a:r>
            </a:p>
          </p:txBody>
        </p:sp>
      </p:grpSp>
      <p:sp>
        <p:nvSpPr>
          <p:cNvPr name="Freeform 8" id="8"/>
          <p:cNvSpPr/>
          <p:nvPr/>
        </p:nvSpPr>
        <p:spPr>
          <a:xfrm flipH="true" flipV="true" rot="0">
            <a:off x="-1394090" y="235710"/>
            <a:ext cx="9423024" cy="9168995"/>
          </a:xfrm>
          <a:custGeom>
            <a:avLst/>
            <a:gdLst/>
            <a:ahLst/>
            <a:cxnLst/>
            <a:rect r="r" b="b" t="t" l="l"/>
            <a:pathLst>
              <a:path h="9168995" w="9423024">
                <a:moveTo>
                  <a:pt x="9423024" y="9168995"/>
                </a:moveTo>
                <a:lnTo>
                  <a:pt x="0" y="9168995"/>
                </a:lnTo>
                <a:lnTo>
                  <a:pt x="0" y="0"/>
                </a:lnTo>
                <a:lnTo>
                  <a:pt x="9423024" y="0"/>
                </a:lnTo>
                <a:lnTo>
                  <a:pt x="9423024" y="9168995"/>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1787864" y="1028700"/>
            <a:ext cx="2953178" cy="728457"/>
          </a:xfrm>
          <a:custGeom>
            <a:avLst/>
            <a:gdLst/>
            <a:ahLst/>
            <a:cxnLst/>
            <a:rect r="r" b="b" t="t" l="l"/>
            <a:pathLst>
              <a:path h="728457" w="2953178">
                <a:moveTo>
                  <a:pt x="0" y="0"/>
                </a:moveTo>
                <a:lnTo>
                  <a:pt x="2953178" y="0"/>
                </a:lnTo>
                <a:lnTo>
                  <a:pt x="2953178" y="728457"/>
                </a:lnTo>
                <a:lnTo>
                  <a:pt x="0" y="728457"/>
                </a:lnTo>
                <a:lnTo>
                  <a:pt x="0" y="0"/>
                </a:lnTo>
                <a:close/>
              </a:path>
            </a:pathLst>
          </a:custGeom>
          <a:blipFill>
            <a:blip r:embed="rId11"/>
            <a:stretch>
              <a:fillRect l="0" t="0" r="0" b="0"/>
            </a:stretch>
          </a:blipFill>
        </p:spPr>
      </p:sp>
      <p:sp>
        <p:nvSpPr>
          <p:cNvPr name="Freeform 10" id="10"/>
          <p:cNvSpPr/>
          <p:nvPr/>
        </p:nvSpPr>
        <p:spPr>
          <a:xfrm flipH="false" flipV="false" rot="0">
            <a:off x="2225558" y="7479336"/>
            <a:ext cx="2042138" cy="1104018"/>
          </a:xfrm>
          <a:custGeom>
            <a:avLst/>
            <a:gdLst/>
            <a:ahLst/>
            <a:cxnLst/>
            <a:rect r="r" b="b" t="t" l="l"/>
            <a:pathLst>
              <a:path h="1104018" w="2042138">
                <a:moveTo>
                  <a:pt x="0" y="0"/>
                </a:moveTo>
                <a:lnTo>
                  <a:pt x="2042138" y="0"/>
                </a:lnTo>
                <a:lnTo>
                  <a:pt x="2042138" y="1104018"/>
                </a:lnTo>
                <a:lnTo>
                  <a:pt x="0" y="1104018"/>
                </a:lnTo>
                <a:lnTo>
                  <a:pt x="0" y="0"/>
                </a:lnTo>
                <a:close/>
              </a:path>
            </a:pathLst>
          </a:custGeom>
          <a:blipFill>
            <a:blip r:embed="rId12"/>
            <a:stretch>
              <a:fillRect l="0" t="0" r="0" b="0"/>
            </a:stretch>
          </a:blipFill>
        </p:spPr>
      </p:sp>
      <p:sp>
        <p:nvSpPr>
          <p:cNvPr name="TextBox 11" id="11"/>
          <p:cNvSpPr txBox="true"/>
          <p:nvPr/>
        </p:nvSpPr>
        <p:spPr>
          <a:xfrm rot="0">
            <a:off x="1021541" y="4209784"/>
            <a:ext cx="4591762" cy="2790149"/>
          </a:xfrm>
          <a:prstGeom prst="rect">
            <a:avLst/>
          </a:prstGeom>
        </p:spPr>
        <p:txBody>
          <a:bodyPr anchor="t" rtlCol="false" tIns="0" lIns="0" bIns="0" rIns="0">
            <a:spAutoFit/>
          </a:bodyPr>
          <a:lstStyle/>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Fill Out the Card on your table </a:t>
            </a:r>
          </a:p>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Sign up for Our Newsletter</a:t>
            </a:r>
          </a:p>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Participate in continuing projects</a:t>
            </a:r>
          </a:p>
        </p:txBody>
      </p:sp>
      <p:sp>
        <p:nvSpPr>
          <p:cNvPr name="TextBox 12" id="12"/>
          <p:cNvSpPr txBox="true"/>
          <p:nvPr/>
        </p:nvSpPr>
        <p:spPr>
          <a:xfrm rot="0">
            <a:off x="1044241" y="2472130"/>
            <a:ext cx="4546361" cy="1080429"/>
          </a:xfrm>
          <a:prstGeom prst="rect">
            <a:avLst/>
          </a:prstGeom>
        </p:spPr>
        <p:txBody>
          <a:bodyPr anchor="t" rtlCol="false" tIns="0" lIns="0" bIns="0" rIns="0">
            <a:spAutoFit/>
          </a:bodyPr>
          <a:lstStyle/>
          <a:p>
            <a:pPr algn="ctr">
              <a:lnSpc>
                <a:spcPts val="4271"/>
              </a:lnSpc>
            </a:pPr>
            <a:r>
              <a:rPr lang="en-US" sz="3559">
                <a:solidFill>
                  <a:srgbClr val="000000"/>
                </a:solidFill>
                <a:latin typeface="Montserrat Semi-Bold"/>
                <a:ea typeface="Montserrat Semi-Bold"/>
                <a:cs typeface="Montserrat Semi-Bold"/>
                <a:sym typeface="Montserrat Semi-Bold"/>
              </a:rPr>
              <a:t>Lets Continue the Conversation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151" r="0" b="-9151"/>
            </a:stretch>
          </a:blipFill>
        </p:spPr>
      </p:sp>
      <p:grpSp>
        <p:nvGrpSpPr>
          <p:cNvPr name="Group 3" id="3"/>
          <p:cNvGrpSpPr/>
          <p:nvPr/>
        </p:nvGrpSpPr>
        <p:grpSpPr>
          <a:xfrm rot="0">
            <a:off x="1706516" y="2372908"/>
            <a:ext cx="14874968" cy="5541185"/>
            <a:chOff x="0" y="0"/>
            <a:chExt cx="19833291" cy="7388246"/>
          </a:xfrm>
        </p:grpSpPr>
        <p:sp>
          <p:nvSpPr>
            <p:cNvPr name="Freeform 4" id="4"/>
            <p:cNvSpPr/>
            <p:nvPr/>
          </p:nvSpPr>
          <p:spPr>
            <a:xfrm flipH="false" flipV="false" rot="0">
              <a:off x="0" y="0"/>
              <a:ext cx="19833291" cy="7388246"/>
            </a:xfrm>
            <a:custGeom>
              <a:avLst/>
              <a:gdLst/>
              <a:ahLst/>
              <a:cxnLst/>
              <a:rect r="r" b="b" t="t" l="l"/>
              <a:pathLst>
                <a:path h="7388246" w="19833291">
                  <a:moveTo>
                    <a:pt x="0" y="0"/>
                  </a:moveTo>
                  <a:lnTo>
                    <a:pt x="19833291" y="0"/>
                  </a:lnTo>
                  <a:lnTo>
                    <a:pt x="19833291" y="7388246"/>
                  </a:lnTo>
                  <a:lnTo>
                    <a:pt x="0" y="73882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972681" y="5518504"/>
              <a:ext cx="609029" cy="560225"/>
            </a:xfrm>
            <a:custGeom>
              <a:avLst/>
              <a:gdLst/>
              <a:ahLst/>
              <a:cxnLst/>
              <a:rect r="r" b="b" t="t" l="l"/>
              <a:pathLst>
                <a:path h="560225" w="609029">
                  <a:moveTo>
                    <a:pt x="0" y="0"/>
                  </a:moveTo>
                  <a:lnTo>
                    <a:pt x="609029" y="0"/>
                  </a:lnTo>
                  <a:lnTo>
                    <a:pt x="609029" y="560225"/>
                  </a:lnTo>
                  <a:lnTo>
                    <a:pt x="0" y="560225"/>
                  </a:lnTo>
                  <a:lnTo>
                    <a:pt x="0" y="0"/>
                  </a:lnTo>
                  <a:close/>
                </a:path>
              </a:pathLst>
            </a:custGeom>
            <a:blipFill>
              <a:blip r:embed="rId5"/>
              <a:stretch>
                <a:fillRect l="0" t="0" r="0" b="0"/>
              </a:stretch>
            </a:blipFill>
          </p:spPr>
        </p:sp>
        <p:sp>
          <p:nvSpPr>
            <p:cNvPr name="Freeform 6" id="6"/>
            <p:cNvSpPr/>
            <p:nvPr/>
          </p:nvSpPr>
          <p:spPr>
            <a:xfrm flipH="false" flipV="false" rot="0">
              <a:off x="9236747" y="5508370"/>
              <a:ext cx="609029" cy="560225"/>
            </a:xfrm>
            <a:custGeom>
              <a:avLst/>
              <a:gdLst/>
              <a:ahLst/>
              <a:cxnLst/>
              <a:rect r="r" b="b" t="t" l="l"/>
              <a:pathLst>
                <a:path h="560225" w="609029">
                  <a:moveTo>
                    <a:pt x="0" y="0"/>
                  </a:moveTo>
                  <a:lnTo>
                    <a:pt x="609029" y="0"/>
                  </a:lnTo>
                  <a:lnTo>
                    <a:pt x="609029" y="560224"/>
                  </a:lnTo>
                  <a:lnTo>
                    <a:pt x="0" y="5602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9236747" y="5508370"/>
              <a:ext cx="609029" cy="560225"/>
            </a:xfrm>
            <a:custGeom>
              <a:avLst/>
              <a:gdLst/>
              <a:ahLst/>
              <a:cxnLst/>
              <a:rect r="r" b="b" t="t" l="l"/>
              <a:pathLst>
                <a:path h="560225" w="609029">
                  <a:moveTo>
                    <a:pt x="0" y="0"/>
                  </a:moveTo>
                  <a:lnTo>
                    <a:pt x="609029" y="0"/>
                  </a:lnTo>
                  <a:lnTo>
                    <a:pt x="609029" y="560224"/>
                  </a:lnTo>
                  <a:lnTo>
                    <a:pt x="0" y="560224"/>
                  </a:lnTo>
                  <a:lnTo>
                    <a:pt x="0" y="0"/>
                  </a:lnTo>
                  <a:close/>
                </a:path>
              </a:pathLst>
            </a:custGeom>
            <a:blipFill>
              <a:blip r:embed="rId5"/>
              <a:stretch>
                <a:fillRect l="0" t="0" r="0" b="0"/>
              </a:stretch>
            </a:blipFill>
          </p:spPr>
        </p:sp>
        <p:sp>
          <p:nvSpPr>
            <p:cNvPr name="Freeform 8" id="8"/>
            <p:cNvSpPr/>
            <p:nvPr/>
          </p:nvSpPr>
          <p:spPr>
            <a:xfrm flipH="false" flipV="false" rot="0">
              <a:off x="13693380" y="5606198"/>
              <a:ext cx="479950" cy="378592"/>
            </a:xfrm>
            <a:custGeom>
              <a:avLst/>
              <a:gdLst/>
              <a:ahLst/>
              <a:cxnLst/>
              <a:rect r="r" b="b" t="t" l="l"/>
              <a:pathLst>
                <a:path h="378592" w="479950">
                  <a:moveTo>
                    <a:pt x="0" y="0"/>
                  </a:moveTo>
                  <a:lnTo>
                    <a:pt x="479950" y="0"/>
                  </a:lnTo>
                  <a:lnTo>
                    <a:pt x="479950" y="378592"/>
                  </a:lnTo>
                  <a:lnTo>
                    <a:pt x="0" y="378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3693380" y="5606198"/>
              <a:ext cx="479950" cy="378576"/>
            </a:xfrm>
            <a:custGeom>
              <a:avLst/>
              <a:gdLst/>
              <a:ahLst/>
              <a:cxnLst/>
              <a:rect r="r" b="b" t="t" l="l"/>
              <a:pathLst>
                <a:path h="378576" w="479950">
                  <a:moveTo>
                    <a:pt x="0" y="0"/>
                  </a:moveTo>
                  <a:lnTo>
                    <a:pt x="479950" y="0"/>
                  </a:lnTo>
                  <a:lnTo>
                    <a:pt x="479950" y="378577"/>
                  </a:lnTo>
                  <a:lnTo>
                    <a:pt x="0" y="378577"/>
                  </a:lnTo>
                  <a:lnTo>
                    <a:pt x="0" y="0"/>
                  </a:lnTo>
                  <a:close/>
                </a:path>
              </a:pathLst>
            </a:custGeom>
            <a:blipFill>
              <a:blip r:embed="rId10"/>
              <a:stretch>
                <a:fillRect l="0" t="0" r="0" b="-4"/>
              </a:stretch>
            </a:blipFill>
          </p:spPr>
        </p:sp>
        <p:sp>
          <p:nvSpPr>
            <p:cNvPr name="Freeform 10" id="10"/>
            <p:cNvSpPr/>
            <p:nvPr/>
          </p:nvSpPr>
          <p:spPr>
            <a:xfrm flipH="false" flipV="false" rot="0">
              <a:off x="10017290" y="5315081"/>
              <a:ext cx="1149660" cy="905276"/>
            </a:xfrm>
            <a:custGeom>
              <a:avLst/>
              <a:gdLst/>
              <a:ahLst/>
              <a:cxnLst/>
              <a:rect r="r" b="b" t="t" l="l"/>
              <a:pathLst>
                <a:path h="905276" w="1149660">
                  <a:moveTo>
                    <a:pt x="0" y="0"/>
                  </a:moveTo>
                  <a:lnTo>
                    <a:pt x="1149660" y="0"/>
                  </a:lnTo>
                  <a:lnTo>
                    <a:pt x="1149660" y="905276"/>
                  </a:lnTo>
                  <a:lnTo>
                    <a:pt x="0" y="90527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14204533" y="5230932"/>
              <a:ext cx="3779927" cy="1135274"/>
            </a:xfrm>
            <a:custGeom>
              <a:avLst/>
              <a:gdLst/>
              <a:ahLst/>
              <a:cxnLst/>
              <a:rect r="r" b="b" t="t" l="l"/>
              <a:pathLst>
                <a:path h="1135274" w="3779927">
                  <a:moveTo>
                    <a:pt x="0" y="0"/>
                  </a:moveTo>
                  <a:lnTo>
                    <a:pt x="3779927" y="0"/>
                  </a:lnTo>
                  <a:lnTo>
                    <a:pt x="3779927" y="1135274"/>
                  </a:lnTo>
                  <a:lnTo>
                    <a:pt x="0" y="113527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2" id="12"/>
            <p:cNvSpPr/>
            <p:nvPr/>
          </p:nvSpPr>
          <p:spPr>
            <a:xfrm flipH="false" flipV="false" rot="0">
              <a:off x="5788317" y="5374867"/>
              <a:ext cx="1054074" cy="884521"/>
            </a:xfrm>
            <a:custGeom>
              <a:avLst/>
              <a:gdLst/>
              <a:ahLst/>
              <a:cxnLst/>
              <a:rect r="r" b="b" t="t" l="l"/>
              <a:pathLst>
                <a:path h="884521" w="1054074">
                  <a:moveTo>
                    <a:pt x="0" y="0"/>
                  </a:moveTo>
                  <a:lnTo>
                    <a:pt x="1054075" y="0"/>
                  </a:lnTo>
                  <a:lnTo>
                    <a:pt x="1054075" y="884521"/>
                  </a:lnTo>
                  <a:lnTo>
                    <a:pt x="0" y="88452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3" id="13"/>
            <p:cNvSpPr/>
            <p:nvPr/>
          </p:nvSpPr>
          <p:spPr>
            <a:xfrm flipH="false" flipV="false" rot="0">
              <a:off x="1501378" y="5331789"/>
              <a:ext cx="1203076" cy="913402"/>
            </a:xfrm>
            <a:custGeom>
              <a:avLst/>
              <a:gdLst/>
              <a:ahLst/>
              <a:cxnLst/>
              <a:rect r="r" b="b" t="t" l="l"/>
              <a:pathLst>
                <a:path h="913402" w="1203076">
                  <a:moveTo>
                    <a:pt x="0" y="0"/>
                  </a:moveTo>
                  <a:lnTo>
                    <a:pt x="1203077" y="0"/>
                  </a:lnTo>
                  <a:lnTo>
                    <a:pt x="1203077" y="913402"/>
                  </a:lnTo>
                  <a:lnTo>
                    <a:pt x="0" y="913402"/>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4" id="14"/>
            <p:cNvSpPr/>
            <p:nvPr/>
          </p:nvSpPr>
          <p:spPr>
            <a:xfrm flipH="false" flipV="false" rot="0">
              <a:off x="10017290" y="5315081"/>
              <a:ext cx="1149660" cy="905276"/>
            </a:xfrm>
            <a:custGeom>
              <a:avLst/>
              <a:gdLst/>
              <a:ahLst/>
              <a:cxnLst/>
              <a:rect r="r" b="b" t="t" l="l"/>
              <a:pathLst>
                <a:path h="905276" w="1149660">
                  <a:moveTo>
                    <a:pt x="0" y="0"/>
                  </a:moveTo>
                  <a:lnTo>
                    <a:pt x="1149660" y="0"/>
                  </a:lnTo>
                  <a:lnTo>
                    <a:pt x="1149660" y="905276"/>
                  </a:lnTo>
                  <a:lnTo>
                    <a:pt x="0" y="905276"/>
                  </a:lnTo>
                  <a:lnTo>
                    <a:pt x="0" y="0"/>
                  </a:lnTo>
                  <a:close/>
                </a:path>
              </a:pathLst>
            </a:custGeom>
            <a:blipFill>
              <a:blip r:embed="rId19"/>
              <a:stretch>
                <a:fillRect l="-377400" t="-42409" r="-205380" b="-411484"/>
              </a:stretch>
            </a:blipFill>
          </p:spPr>
        </p:sp>
        <p:sp>
          <p:nvSpPr>
            <p:cNvPr name="Freeform 15" id="15"/>
            <p:cNvSpPr/>
            <p:nvPr/>
          </p:nvSpPr>
          <p:spPr>
            <a:xfrm flipH="false" flipV="false" rot="0">
              <a:off x="5788317" y="5374867"/>
              <a:ext cx="1054074" cy="884521"/>
            </a:xfrm>
            <a:custGeom>
              <a:avLst/>
              <a:gdLst/>
              <a:ahLst/>
              <a:cxnLst/>
              <a:rect r="r" b="b" t="t" l="l"/>
              <a:pathLst>
                <a:path h="884521" w="1054074">
                  <a:moveTo>
                    <a:pt x="0" y="0"/>
                  </a:moveTo>
                  <a:lnTo>
                    <a:pt x="1054075" y="0"/>
                  </a:lnTo>
                  <a:lnTo>
                    <a:pt x="1054075" y="884521"/>
                  </a:lnTo>
                  <a:lnTo>
                    <a:pt x="0" y="884521"/>
                  </a:lnTo>
                  <a:lnTo>
                    <a:pt x="0" y="0"/>
                  </a:lnTo>
                  <a:close/>
                </a:path>
              </a:pathLst>
            </a:custGeom>
            <a:blipFill>
              <a:blip r:embed="rId19"/>
              <a:stretch>
                <a:fillRect l="-226970" t="-42409" r="-400671" b="-411482"/>
              </a:stretch>
            </a:blipFill>
          </p:spPr>
        </p:sp>
        <p:sp>
          <p:nvSpPr>
            <p:cNvPr name="Freeform 16" id="16"/>
            <p:cNvSpPr/>
            <p:nvPr/>
          </p:nvSpPr>
          <p:spPr>
            <a:xfrm flipH="false" flipV="false" rot="0">
              <a:off x="1501378" y="5331789"/>
              <a:ext cx="1203076" cy="913402"/>
            </a:xfrm>
            <a:custGeom>
              <a:avLst/>
              <a:gdLst/>
              <a:ahLst/>
              <a:cxnLst/>
              <a:rect r="r" b="b" t="t" l="l"/>
              <a:pathLst>
                <a:path h="913402" w="1203076">
                  <a:moveTo>
                    <a:pt x="0" y="0"/>
                  </a:moveTo>
                  <a:lnTo>
                    <a:pt x="1203077" y="0"/>
                  </a:lnTo>
                  <a:lnTo>
                    <a:pt x="1203077" y="913402"/>
                  </a:lnTo>
                  <a:lnTo>
                    <a:pt x="0" y="913402"/>
                  </a:lnTo>
                  <a:lnTo>
                    <a:pt x="0" y="0"/>
                  </a:lnTo>
                  <a:close/>
                </a:path>
              </a:pathLst>
            </a:custGeom>
            <a:blipFill>
              <a:blip r:embed="rId19"/>
              <a:stretch>
                <a:fillRect l="-49159" t="-42410" r="-509166" b="-411476"/>
              </a:stretch>
            </a:blipFill>
          </p:spPr>
        </p:sp>
        <p:sp>
          <p:nvSpPr>
            <p:cNvPr name="Freeform 17" id="17"/>
            <p:cNvSpPr/>
            <p:nvPr/>
          </p:nvSpPr>
          <p:spPr>
            <a:xfrm flipH="false" flipV="false" rot="0">
              <a:off x="809001" y="507388"/>
              <a:ext cx="17689343" cy="3042180"/>
            </a:xfrm>
            <a:custGeom>
              <a:avLst/>
              <a:gdLst/>
              <a:ahLst/>
              <a:cxnLst/>
              <a:rect r="r" b="b" t="t" l="l"/>
              <a:pathLst>
                <a:path h="3042180" w="17689343">
                  <a:moveTo>
                    <a:pt x="0" y="0"/>
                  </a:moveTo>
                  <a:lnTo>
                    <a:pt x="17689342" y="0"/>
                  </a:lnTo>
                  <a:lnTo>
                    <a:pt x="17689342" y="3042180"/>
                  </a:lnTo>
                  <a:lnTo>
                    <a:pt x="0" y="3042180"/>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8" id="18"/>
            <p:cNvSpPr txBox="true"/>
            <p:nvPr/>
          </p:nvSpPr>
          <p:spPr>
            <a:xfrm rot="0">
              <a:off x="950190" y="652390"/>
              <a:ext cx="17816570" cy="2635539"/>
            </a:xfrm>
            <a:prstGeom prst="rect">
              <a:avLst/>
            </a:prstGeom>
          </p:spPr>
          <p:txBody>
            <a:bodyPr anchor="t" rtlCol="false" tIns="0" lIns="0" bIns="0" rIns="0">
              <a:spAutoFit/>
            </a:bodyPr>
            <a:lstStyle/>
            <a:p>
              <a:pPr algn="just">
                <a:lnSpc>
                  <a:spcPts val="2668"/>
                </a:lnSpc>
              </a:pPr>
              <a:r>
                <a:rPr lang="en-US" sz="2223" spc="15">
                  <a:solidFill>
                    <a:srgbClr val="000000"/>
                  </a:solidFill>
                  <a:latin typeface="Montserrat"/>
                  <a:ea typeface="Montserrat"/>
                  <a:cs typeface="Montserrat"/>
                  <a:sym typeface="Montserrat"/>
                </a:rPr>
                <a:t>The Community Benchmarking report has been commissioned by McPherson County Community Foundation to help local residents gain a better understanding of the most pressing opportunities that the local towns face. The annual reports that are generated will help leaders determine the extent to which the efforts are having an impact on the local residents. The reports are also a way for the the various towns in McPherson County to pursue grants to help further their local efforts.</a:t>
              </a:r>
            </a:p>
          </p:txBody>
        </p:sp>
        <p:sp>
          <p:nvSpPr>
            <p:cNvPr name="TextBox 19" id="19"/>
            <p:cNvSpPr txBox="true"/>
            <p:nvPr/>
          </p:nvSpPr>
          <p:spPr>
            <a:xfrm rot="0">
              <a:off x="2651697" y="3637252"/>
              <a:ext cx="14284196" cy="1184764"/>
            </a:xfrm>
            <a:prstGeom prst="rect">
              <a:avLst/>
            </a:prstGeom>
          </p:spPr>
          <p:txBody>
            <a:bodyPr anchor="t" rtlCol="false" tIns="0" lIns="0" bIns="0" rIns="0">
              <a:spAutoFit/>
            </a:bodyPr>
            <a:lstStyle/>
            <a:p>
              <a:pPr algn="ctr">
                <a:lnSpc>
                  <a:spcPts val="5558"/>
                </a:lnSpc>
              </a:pPr>
              <a:r>
                <a:rPr lang="en-US" sz="2223">
                  <a:solidFill>
                    <a:srgbClr val="476372"/>
                  </a:solidFill>
                  <a:latin typeface="Montserrat Bold"/>
                  <a:ea typeface="Montserrat Bold"/>
                  <a:cs typeface="Montserrat Bold"/>
                  <a:sym typeface="Montserrat Bold"/>
                </a:rPr>
                <a:t>Local leaders can use this framework to help inspire change. </a:t>
              </a:r>
            </a:p>
            <a:p>
              <a:pPr algn="ctr">
                <a:lnSpc>
                  <a:spcPts val="1111"/>
                </a:lnSpc>
              </a:pPr>
              <a:r>
                <a:rPr lang="en-US" sz="2223">
                  <a:solidFill>
                    <a:srgbClr val="476372"/>
                  </a:solidFill>
                  <a:latin typeface="Montserrat Bold"/>
                  <a:ea typeface="Montserrat Bold"/>
                  <a:cs typeface="Montserrat Bold"/>
                  <a:sym typeface="Montserrat Bold"/>
                </a:rPr>
                <a:t>This report provides the clues on what the fellow residents are craving.</a:t>
              </a:r>
            </a:p>
          </p:txBody>
        </p:sp>
        <p:sp>
          <p:nvSpPr>
            <p:cNvPr name="TextBox 20" id="20"/>
            <p:cNvSpPr txBox="true"/>
            <p:nvPr/>
          </p:nvSpPr>
          <p:spPr>
            <a:xfrm rot="0">
              <a:off x="2779191" y="5490501"/>
              <a:ext cx="1728160" cy="603601"/>
            </a:xfrm>
            <a:prstGeom prst="rect">
              <a:avLst/>
            </a:prstGeom>
          </p:spPr>
          <p:txBody>
            <a:bodyPr anchor="t" rtlCol="false" tIns="0" lIns="0" bIns="0" rIns="0">
              <a:spAutoFit/>
            </a:bodyPr>
            <a:lstStyle/>
            <a:p>
              <a:pPr algn="ctr">
                <a:lnSpc>
                  <a:spcPts val="1778"/>
                </a:lnSpc>
              </a:pPr>
              <a:r>
                <a:rPr lang="en-US" sz="1482">
                  <a:solidFill>
                    <a:srgbClr val="4B4459"/>
                  </a:solidFill>
                  <a:latin typeface="Montserrat Semi-Bold"/>
                  <a:ea typeface="Montserrat Semi-Bold"/>
                  <a:cs typeface="Montserrat Semi-Bold"/>
                  <a:sym typeface="Montserrat Semi-Bold"/>
                </a:rPr>
                <a:t>Collaborative Leadership</a:t>
              </a:r>
            </a:p>
          </p:txBody>
        </p:sp>
        <p:sp>
          <p:nvSpPr>
            <p:cNvPr name="TextBox 21" id="21"/>
            <p:cNvSpPr txBox="true"/>
            <p:nvPr/>
          </p:nvSpPr>
          <p:spPr>
            <a:xfrm rot="0">
              <a:off x="7179380" y="5504699"/>
              <a:ext cx="1504140" cy="603601"/>
            </a:xfrm>
            <a:prstGeom prst="rect">
              <a:avLst/>
            </a:prstGeom>
          </p:spPr>
          <p:txBody>
            <a:bodyPr anchor="t" rtlCol="false" tIns="0" lIns="0" bIns="0" rIns="0">
              <a:spAutoFit/>
            </a:bodyPr>
            <a:lstStyle/>
            <a:p>
              <a:pPr algn="just">
                <a:lnSpc>
                  <a:spcPts val="1778"/>
                </a:lnSpc>
              </a:pPr>
              <a:r>
                <a:rPr lang="en-US" sz="1482">
                  <a:solidFill>
                    <a:srgbClr val="4B4459"/>
                  </a:solidFill>
                  <a:latin typeface="Montserrat Semi-Bold"/>
                  <a:ea typeface="Montserrat Semi-Bold"/>
                  <a:cs typeface="Montserrat Semi-Bold"/>
                  <a:sym typeface="Montserrat Semi-Bold"/>
                </a:rPr>
                <a:t>Committed Citizenship</a:t>
              </a:r>
            </a:p>
          </p:txBody>
        </p:sp>
        <p:sp>
          <p:nvSpPr>
            <p:cNvPr name="TextBox 22" id="22"/>
            <p:cNvSpPr txBox="true"/>
            <p:nvPr/>
          </p:nvSpPr>
          <p:spPr>
            <a:xfrm rot="0">
              <a:off x="11477849" y="5461652"/>
              <a:ext cx="1633689"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Community </a:t>
              </a:r>
            </a:p>
          </p:txBody>
        </p:sp>
        <p:sp>
          <p:nvSpPr>
            <p:cNvPr name="TextBox 23" id="23"/>
            <p:cNvSpPr txBox="true"/>
            <p:nvPr/>
          </p:nvSpPr>
          <p:spPr>
            <a:xfrm rot="0">
              <a:off x="11268261" y="5762856"/>
              <a:ext cx="199033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Vision &amp; Action</a:t>
              </a:r>
            </a:p>
          </p:txBody>
        </p:sp>
        <p:sp>
          <p:nvSpPr>
            <p:cNvPr name="TextBox 24" id="24"/>
            <p:cNvSpPr txBox="true"/>
            <p:nvPr/>
          </p:nvSpPr>
          <p:spPr>
            <a:xfrm rot="0">
              <a:off x="14525724" y="5500651"/>
              <a:ext cx="327095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Economic &amp; Community </a:t>
              </a:r>
            </a:p>
          </p:txBody>
        </p:sp>
        <p:sp>
          <p:nvSpPr>
            <p:cNvPr name="TextBox 25" id="25"/>
            <p:cNvSpPr txBox="true"/>
            <p:nvPr/>
          </p:nvSpPr>
          <p:spPr>
            <a:xfrm rot="0">
              <a:off x="15218243" y="5801856"/>
              <a:ext cx="178755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Sustainability</a:t>
              </a:r>
            </a:p>
          </p:txBody>
        </p:sp>
      </p:grpSp>
      <p:grpSp>
        <p:nvGrpSpPr>
          <p:cNvPr name="Group 26" id="26"/>
          <p:cNvGrpSpPr/>
          <p:nvPr/>
        </p:nvGrpSpPr>
        <p:grpSpPr>
          <a:xfrm rot="0">
            <a:off x="720538" y="304444"/>
            <a:ext cx="16846925" cy="1448511"/>
            <a:chOff x="0" y="0"/>
            <a:chExt cx="22462566" cy="1931348"/>
          </a:xfrm>
        </p:grpSpPr>
        <p:sp>
          <p:nvSpPr>
            <p:cNvPr name="Freeform 27" id="27"/>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28" id="28"/>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29" id="29"/>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26"/>
              <a:stretch>
                <a:fillRect l="0" t="0" r="0" b="0"/>
              </a:stretch>
            </a:blipFill>
          </p:spPr>
        </p:sp>
        <p:sp>
          <p:nvSpPr>
            <p:cNvPr name="Freeform 30" id="30"/>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27"/>
              <a:stretch>
                <a:fillRect l="0" t="0" r="0" b="0"/>
              </a:stretch>
            </a:blipFill>
          </p:spPr>
        </p:sp>
        <p:sp>
          <p:nvSpPr>
            <p:cNvPr name="Freeform 31" id="31"/>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TextBox 32" id="32"/>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Lindsborg, KS | 2024</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151" r="0" b="-9151"/>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7" id="7"/>
          <p:cNvGrpSpPr/>
          <p:nvPr/>
        </p:nvGrpSpPr>
        <p:grpSpPr>
          <a:xfrm rot="0">
            <a:off x="3991735" y="3991815"/>
            <a:ext cx="4079874" cy="3658366"/>
            <a:chOff x="0" y="0"/>
            <a:chExt cx="5439831" cy="4877821"/>
          </a:xfrm>
        </p:grpSpPr>
        <p:sp>
          <p:nvSpPr>
            <p:cNvPr name="Freeform 8" id="8"/>
            <p:cNvSpPr/>
            <p:nvPr/>
          </p:nvSpPr>
          <p:spPr>
            <a:xfrm flipH="false" flipV="false" rot="0">
              <a:off x="0" y="0"/>
              <a:ext cx="5439831" cy="4877821"/>
            </a:xfrm>
            <a:custGeom>
              <a:avLst/>
              <a:gdLst/>
              <a:ahLst/>
              <a:cxnLst/>
              <a:rect r="r" b="b" t="t" l="l"/>
              <a:pathLst>
                <a:path h="4877821" w="5439831">
                  <a:moveTo>
                    <a:pt x="0" y="0"/>
                  </a:moveTo>
                  <a:lnTo>
                    <a:pt x="5439831" y="0"/>
                  </a:lnTo>
                  <a:lnTo>
                    <a:pt x="5439831" y="4877821"/>
                  </a:lnTo>
                  <a:lnTo>
                    <a:pt x="0" y="4877821"/>
                  </a:lnTo>
                  <a:lnTo>
                    <a:pt x="0" y="0"/>
                  </a:lnTo>
                  <a:close/>
                </a:path>
              </a:pathLst>
            </a:custGeom>
            <a:blipFill>
              <a:blip r:embed="rId9">
                <a:extLst>
                  <a:ext uri="{96DAC541-7B7A-43D3-8B79-37D633B846F1}">
                    <asvg:svgBlip xmlns:asvg="http://schemas.microsoft.com/office/drawing/2016/SVG/main" r:embed="rId10"/>
                  </a:ext>
                </a:extLst>
              </a:blip>
              <a:stretch>
                <a:fillRect l="0" t="-1620" r="0" b="-1620"/>
              </a:stretch>
            </a:blipFill>
          </p:spPr>
        </p:sp>
        <p:sp>
          <p:nvSpPr>
            <p:cNvPr name="TextBox 9" id="9"/>
            <p:cNvSpPr txBox="true"/>
            <p:nvPr/>
          </p:nvSpPr>
          <p:spPr>
            <a:xfrm rot="0">
              <a:off x="925312" y="3058420"/>
              <a:ext cx="3663408" cy="476699"/>
            </a:xfrm>
            <a:prstGeom prst="rect">
              <a:avLst/>
            </a:prstGeom>
          </p:spPr>
          <p:txBody>
            <a:bodyPr anchor="t" rtlCol="false" tIns="0" lIns="0" bIns="0" rIns="0">
              <a:spAutoFit/>
            </a:bodyPr>
            <a:lstStyle/>
            <a:p>
              <a:pPr algn="l">
                <a:lnSpc>
                  <a:spcPts val="3039"/>
                </a:lnSpc>
              </a:pPr>
              <a:r>
                <a:rPr lang="en-US" sz="2171">
                  <a:solidFill>
                    <a:srgbClr val="FFFFFF"/>
                  </a:solidFill>
                  <a:latin typeface="Montserrat Semi-Bold Italics"/>
                  <a:ea typeface="Montserrat Semi-Bold Italics"/>
                  <a:cs typeface="Montserrat Semi-Bold Italics"/>
                  <a:sym typeface="Montserrat Semi-Bold Italics"/>
                </a:rPr>
                <a:t>(The goal was 125)</a:t>
              </a:r>
            </a:p>
          </p:txBody>
        </p:sp>
        <p:sp>
          <p:nvSpPr>
            <p:cNvPr name="TextBox 10" id="10"/>
            <p:cNvSpPr txBox="true"/>
            <p:nvPr/>
          </p:nvSpPr>
          <p:spPr>
            <a:xfrm rot="0">
              <a:off x="938627" y="1399890"/>
              <a:ext cx="3634689" cy="1347077"/>
            </a:xfrm>
            <a:prstGeom prst="rect">
              <a:avLst/>
            </a:prstGeom>
          </p:spPr>
          <p:txBody>
            <a:bodyPr anchor="t" rtlCol="false" tIns="0" lIns="0" bIns="0" rIns="0">
              <a:spAutoFit/>
            </a:bodyPr>
            <a:lstStyle/>
            <a:p>
              <a:pPr algn="ctr">
                <a:lnSpc>
                  <a:spcPts val="3722"/>
                </a:lnSpc>
              </a:pPr>
              <a:r>
                <a:rPr lang="en-US" sz="7444">
                  <a:solidFill>
                    <a:srgbClr val="FFFFFF"/>
                  </a:solidFill>
                  <a:latin typeface="Montserrat Heavy"/>
                  <a:ea typeface="Montserrat Heavy"/>
                  <a:cs typeface="Montserrat Heavy"/>
                  <a:sym typeface="Montserrat Heavy"/>
                </a:rPr>
                <a:t>144</a:t>
              </a:r>
            </a:p>
            <a:p>
              <a:pPr algn="ctr">
                <a:lnSpc>
                  <a:spcPts val="6203"/>
                </a:lnSpc>
              </a:pPr>
              <a:r>
                <a:rPr lang="en-US" sz="2481">
                  <a:solidFill>
                    <a:srgbClr val="FFFFFF"/>
                  </a:solidFill>
                  <a:latin typeface="Montserrat Bold"/>
                  <a:ea typeface="Montserrat Bold"/>
                  <a:cs typeface="Montserrat Bold"/>
                  <a:sym typeface="Montserrat Bold"/>
                </a:rPr>
                <a:t>Total Responses</a:t>
              </a:r>
            </a:p>
          </p:txBody>
        </p:sp>
      </p:grpSp>
      <p:grpSp>
        <p:nvGrpSpPr>
          <p:cNvPr name="Group 11" id="11"/>
          <p:cNvGrpSpPr/>
          <p:nvPr/>
        </p:nvGrpSpPr>
        <p:grpSpPr>
          <a:xfrm rot="0">
            <a:off x="10119248" y="4935936"/>
            <a:ext cx="6375054" cy="2211748"/>
            <a:chOff x="0" y="0"/>
            <a:chExt cx="8500072" cy="2948997"/>
          </a:xfrm>
        </p:grpSpPr>
        <p:sp>
          <p:nvSpPr>
            <p:cNvPr name="Freeform 12" id="12"/>
            <p:cNvSpPr/>
            <p:nvPr/>
          </p:nvSpPr>
          <p:spPr>
            <a:xfrm flipH="false" flipV="false" rot="0">
              <a:off x="0" y="0"/>
              <a:ext cx="8500072" cy="2948997"/>
            </a:xfrm>
            <a:custGeom>
              <a:avLst/>
              <a:gdLst/>
              <a:ahLst/>
              <a:cxnLst/>
              <a:rect r="r" b="b" t="t" l="l"/>
              <a:pathLst>
                <a:path h="2948997" w="8500072">
                  <a:moveTo>
                    <a:pt x="0" y="0"/>
                  </a:moveTo>
                  <a:lnTo>
                    <a:pt x="8500072" y="0"/>
                  </a:lnTo>
                  <a:lnTo>
                    <a:pt x="8500072" y="2948997"/>
                  </a:lnTo>
                  <a:lnTo>
                    <a:pt x="0" y="2948997"/>
                  </a:lnTo>
                  <a:lnTo>
                    <a:pt x="0" y="0"/>
                  </a:lnTo>
                  <a:close/>
                </a:path>
              </a:pathLst>
            </a:custGeom>
            <a:blipFill>
              <a:blip r:embed="rId11">
                <a:extLst>
                  <a:ext uri="{96DAC541-7B7A-43D3-8B79-37D633B846F1}">
                    <asvg:svgBlip xmlns:asvg="http://schemas.microsoft.com/office/drawing/2016/SVG/main" r:embed="rId12"/>
                  </a:ext>
                </a:extLst>
              </a:blip>
              <a:stretch>
                <a:fillRect l="0" t="-18" r="0" b="-18"/>
              </a:stretch>
            </a:blipFill>
          </p:spPr>
        </p:sp>
        <p:sp>
          <p:nvSpPr>
            <p:cNvPr name="TextBox 13" id="13"/>
            <p:cNvSpPr txBox="true"/>
            <p:nvPr/>
          </p:nvSpPr>
          <p:spPr>
            <a:xfrm rot="0">
              <a:off x="316704" y="470306"/>
              <a:ext cx="2098014" cy="993775"/>
            </a:xfrm>
            <a:prstGeom prst="rect">
              <a:avLst/>
            </a:prstGeom>
          </p:spPr>
          <p:txBody>
            <a:bodyPr anchor="t" rtlCol="false" tIns="0" lIns="0" bIns="0" rIns="0">
              <a:spAutoFit/>
            </a:bodyPr>
            <a:lstStyle/>
            <a:p>
              <a:pPr algn="l">
                <a:lnSpc>
                  <a:spcPts val="5999"/>
                </a:lnSpc>
              </a:pPr>
              <a:r>
                <a:rPr lang="en-US" sz="4999">
                  <a:solidFill>
                    <a:srgbClr val="FFFFFF"/>
                  </a:solidFill>
                  <a:latin typeface="Montserrat Heavy"/>
                  <a:ea typeface="Montserrat Heavy"/>
                  <a:cs typeface="Montserrat Heavy"/>
                  <a:sym typeface="Montserrat Heavy"/>
                </a:rPr>
                <a:t>42</a:t>
              </a:r>
            </a:p>
          </p:txBody>
        </p:sp>
      </p:grpSp>
      <p:sp>
        <p:nvSpPr>
          <p:cNvPr name="TextBox 14" id="14"/>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Who took the Survey</a:t>
            </a:r>
          </a:p>
        </p:txBody>
      </p:sp>
      <p:grpSp>
        <p:nvGrpSpPr>
          <p:cNvPr name="Group 15" id="15"/>
          <p:cNvGrpSpPr/>
          <p:nvPr/>
        </p:nvGrpSpPr>
        <p:grpSpPr>
          <a:xfrm rot="0">
            <a:off x="720538" y="304444"/>
            <a:ext cx="16846925" cy="1448511"/>
            <a:chOff x="0" y="0"/>
            <a:chExt cx="22462566" cy="1931348"/>
          </a:xfrm>
        </p:grpSpPr>
        <p:sp>
          <p:nvSpPr>
            <p:cNvPr name="Freeform 16" id="16"/>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7" id="17"/>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13"/>
              <a:stretch>
                <a:fillRect l="0" t="0" r="0" b="0"/>
              </a:stretch>
            </a:blipFill>
          </p:spPr>
        </p:sp>
        <p:sp>
          <p:nvSpPr>
            <p:cNvPr name="Freeform 19" id="19"/>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14"/>
              <a:stretch>
                <a:fillRect l="0" t="0" r="0" b="0"/>
              </a:stretch>
            </a:blipFill>
          </p:spPr>
        </p:sp>
        <p:sp>
          <p:nvSpPr>
            <p:cNvPr name="Freeform 20" id="20"/>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1" id="21"/>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Lindsborg, KS | 2024</a:t>
              </a:r>
            </a:p>
          </p:txBody>
        </p:sp>
      </p:grpSp>
      <p:sp>
        <p:nvSpPr>
          <p:cNvPr name="TextBox 22" id="22"/>
          <p:cNvSpPr txBox="true"/>
          <p:nvPr/>
        </p:nvSpPr>
        <p:spPr>
          <a:xfrm rot="0">
            <a:off x="11789989" y="5262771"/>
            <a:ext cx="3725780" cy="945004"/>
          </a:xfrm>
          <a:prstGeom prst="rect">
            <a:avLst/>
          </a:prstGeom>
        </p:spPr>
        <p:txBody>
          <a:bodyPr anchor="t" rtlCol="false" tIns="0" lIns="0" bIns="0" rIns="0">
            <a:spAutoFit/>
          </a:bodyPr>
          <a:lstStyle/>
          <a:p>
            <a:pPr algn="l">
              <a:lnSpc>
                <a:spcPts val="1920"/>
              </a:lnSpc>
            </a:pPr>
            <a:r>
              <a:rPr lang="en-US" sz="1600">
                <a:solidFill>
                  <a:srgbClr val="FFFFFF"/>
                </a:solidFill>
                <a:latin typeface="Montserrat Bold"/>
                <a:ea typeface="Montserrat Bold"/>
                <a:cs typeface="Montserrat Bold"/>
                <a:sym typeface="Montserrat Bold"/>
              </a:rPr>
              <a:t>Number of people who expressed an interest in volunteering to better the community</a:t>
            </a:r>
          </a:p>
          <a:p>
            <a:pPr algn="l">
              <a:lnSpc>
                <a:spcPts val="1959"/>
              </a:lnSpc>
            </a:pPr>
            <a:r>
              <a:rPr lang="en-US" sz="1399">
                <a:solidFill>
                  <a:srgbClr val="FFFFFF"/>
                </a:solidFill>
                <a:latin typeface="Montserrat Semi-Bold Italics"/>
                <a:ea typeface="Montserrat Semi-Bold Italics"/>
                <a:cs typeface="Montserrat Semi-Bold Italics"/>
                <a:sym typeface="Montserrat Semi-Bold Italics"/>
              </a:rPr>
              <a:t>42 of 144 (29%)</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151" r="0" b="-9151"/>
            </a:stretch>
          </a:blipFill>
        </p:spPr>
      </p:sp>
      <p:sp>
        <p:nvSpPr>
          <p:cNvPr name="Freeform 3" id="3"/>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2021642" y="2733238"/>
            <a:ext cx="9385805" cy="1423667"/>
            <a:chOff x="0" y="0"/>
            <a:chExt cx="12514406" cy="1898222"/>
          </a:xfrm>
        </p:grpSpPr>
        <p:sp>
          <p:nvSpPr>
            <p:cNvPr name="TextBox 6" id="6"/>
            <p:cNvSpPr txBox="true"/>
            <p:nvPr/>
          </p:nvSpPr>
          <p:spPr>
            <a:xfrm rot="0">
              <a:off x="0" y="9525"/>
              <a:ext cx="12514406" cy="941466"/>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What Makes Our Community </a:t>
              </a:r>
            </a:p>
          </p:txBody>
        </p:sp>
        <p:sp>
          <p:nvSpPr>
            <p:cNvPr name="TextBox 7" id="7"/>
            <p:cNvSpPr txBox="true"/>
            <p:nvPr/>
          </p:nvSpPr>
          <p:spPr>
            <a:xfrm rot="0">
              <a:off x="4301466" y="956756"/>
              <a:ext cx="3505614" cy="941466"/>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Special?</a:t>
              </a:r>
            </a:p>
          </p:txBody>
        </p:sp>
      </p:grpSp>
      <p:sp>
        <p:nvSpPr>
          <p:cNvPr name="TextBox 8" id="8"/>
          <p:cNvSpPr txBox="true"/>
          <p:nvPr/>
        </p:nvSpPr>
        <p:spPr>
          <a:xfrm rot="0">
            <a:off x="2145894" y="5318955"/>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Local Leaders</a:t>
            </a:r>
          </a:p>
        </p:txBody>
      </p:sp>
      <p:grpSp>
        <p:nvGrpSpPr>
          <p:cNvPr name="Group 9" id="9"/>
          <p:cNvGrpSpPr/>
          <p:nvPr/>
        </p:nvGrpSpPr>
        <p:grpSpPr>
          <a:xfrm rot="0">
            <a:off x="720538" y="304444"/>
            <a:ext cx="16846925" cy="1448511"/>
            <a:chOff x="0" y="0"/>
            <a:chExt cx="22462566" cy="1931348"/>
          </a:xfrm>
        </p:grpSpPr>
        <p:sp>
          <p:nvSpPr>
            <p:cNvPr name="Freeform 10" id="10"/>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9"/>
              <a:stretch>
                <a:fillRect l="0" t="0" r="0" b="0"/>
              </a:stretch>
            </a:blipFill>
          </p:spPr>
        </p:sp>
        <p:sp>
          <p:nvSpPr>
            <p:cNvPr name="Freeform 13" id="13"/>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10"/>
              <a:stretch>
                <a:fillRect l="0" t="0" r="0" b="0"/>
              </a:stretch>
            </a:blipFill>
          </p:spPr>
        </p:sp>
        <p:sp>
          <p:nvSpPr>
            <p:cNvPr name="Freeform 14" id="14"/>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5" id="15"/>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Lindsborg, KS | 2024</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151" r="0" b="-9151"/>
            </a:stretch>
          </a:blipFill>
        </p:spPr>
      </p:sp>
      <p:sp>
        <p:nvSpPr>
          <p:cNvPr name="Freeform 3" id="3"/>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Economic Confidence</a:t>
            </a:r>
          </a:p>
        </p:txBody>
      </p:sp>
      <p:grpSp>
        <p:nvGrpSpPr>
          <p:cNvPr name="Group 6" id="6"/>
          <p:cNvGrpSpPr/>
          <p:nvPr/>
        </p:nvGrpSpPr>
        <p:grpSpPr>
          <a:xfrm rot="0">
            <a:off x="720538" y="304444"/>
            <a:ext cx="16846925" cy="1448511"/>
            <a:chOff x="0" y="0"/>
            <a:chExt cx="22462566" cy="1931348"/>
          </a:xfrm>
        </p:grpSpPr>
        <p:sp>
          <p:nvSpPr>
            <p:cNvPr name="Freeform 7" id="7"/>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9"/>
              <a:stretch>
                <a:fillRect l="0" t="0" r="0" b="0"/>
              </a:stretch>
            </a:blipFill>
          </p:spPr>
        </p:sp>
        <p:sp>
          <p:nvSpPr>
            <p:cNvPr name="Freeform 10" id="10"/>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10"/>
              <a:stretch>
                <a:fillRect l="0" t="0" r="0" b="0"/>
              </a:stretch>
            </a:blipFill>
          </p:spPr>
        </p:sp>
        <p:sp>
          <p:nvSpPr>
            <p:cNvPr name="Freeform 11" id="11"/>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Lindsborg, KS | 2024</a:t>
              </a:r>
            </a:p>
          </p:txBody>
        </p:sp>
      </p:grpSp>
      <p:grpSp>
        <p:nvGrpSpPr>
          <p:cNvPr name="Group 13" id="13"/>
          <p:cNvGrpSpPr/>
          <p:nvPr/>
        </p:nvGrpSpPr>
        <p:grpSpPr>
          <a:xfrm rot="0">
            <a:off x="1252478" y="3690634"/>
            <a:ext cx="16006822" cy="6052235"/>
            <a:chOff x="0" y="0"/>
            <a:chExt cx="21342430" cy="8069646"/>
          </a:xfrm>
        </p:grpSpPr>
        <p:sp>
          <p:nvSpPr>
            <p:cNvPr name="Freeform 14" id="14"/>
            <p:cNvSpPr/>
            <p:nvPr/>
          </p:nvSpPr>
          <p:spPr>
            <a:xfrm flipH="false" flipV="false" rot="0">
              <a:off x="0" y="0"/>
              <a:ext cx="21342430" cy="8069646"/>
            </a:xfrm>
            <a:custGeom>
              <a:avLst/>
              <a:gdLst/>
              <a:ahLst/>
              <a:cxnLst/>
              <a:rect r="r" b="b" t="t" l="l"/>
              <a:pathLst>
                <a:path h="8069646" w="21342430">
                  <a:moveTo>
                    <a:pt x="0" y="0"/>
                  </a:moveTo>
                  <a:lnTo>
                    <a:pt x="21342430" y="0"/>
                  </a:lnTo>
                  <a:lnTo>
                    <a:pt x="21342430" y="8069646"/>
                  </a:lnTo>
                  <a:lnTo>
                    <a:pt x="0" y="806964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5" id="15"/>
            <p:cNvSpPr/>
            <p:nvPr/>
          </p:nvSpPr>
          <p:spPr>
            <a:xfrm flipH="false" flipV="false" rot="0">
              <a:off x="335008" y="1069287"/>
              <a:ext cx="9932370" cy="6141507"/>
            </a:xfrm>
            <a:custGeom>
              <a:avLst/>
              <a:gdLst/>
              <a:ahLst/>
              <a:cxnLst/>
              <a:rect r="r" b="b" t="t" l="l"/>
              <a:pathLst>
                <a:path h="6141507" w="9932370">
                  <a:moveTo>
                    <a:pt x="0" y="0"/>
                  </a:moveTo>
                  <a:lnTo>
                    <a:pt x="9932369" y="0"/>
                  </a:lnTo>
                  <a:lnTo>
                    <a:pt x="9932369" y="6141507"/>
                  </a:lnTo>
                  <a:lnTo>
                    <a:pt x="0" y="6141507"/>
                  </a:lnTo>
                  <a:lnTo>
                    <a:pt x="0" y="0"/>
                  </a:lnTo>
                  <a:close/>
                </a:path>
              </a:pathLst>
            </a:custGeom>
            <a:blipFill>
              <a:blip r:embed="rId13"/>
              <a:stretch>
                <a:fillRect l="0" t="0" r="0" b="0"/>
              </a:stretch>
            </a:blipFill>
          </p:spPr>
        </p:sp>
        <p:sp>
          <p:nvSpPr>
            <p:cNvPr name="Freeform 16" id="16"/>
            <p:cNvSpPr/>
            <p:nvPr/>
          </p:nvSpPr>
          <p:spPr>
            <a:xfrm flipH="false" flipV="false" rot="0">
              <a:off x="10899629" y="1183920"/>
              <a:ext cx="9932387" cy="6141524"/>
            </a:xfrm>
            <a:custGeom>
              <a:avLst/>
              <a:gdLst/>
              <a:ahLst/>
              <a:cxnLst/>
              <a:rect r="r" b="b" t="t" l="l"/>
              <a:pathLst>
                <a:path h="6141524" w="9932387">
                  <a:moveTo>
                    <a:pt x="0" y="0"/>
                  </a:moveTo>
                  <a:lnTo>
                    <a:pt x="9932387" y="0"/>
                  </a:lnTo>
                  <a:lnTo>
                    <a:pt x="9932387" y="6141524"/>
                  </a:lnTo>
                  <a:lnTo>
                    <a:pt x="0" y="614152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7" id="17"/>
            <p:cNvSpPr/>
            <p:nvPr/>
          </p:nvSpPr>
          <p:spPr>
            <a:xfrm flipH="false" flipV="false" rot="0">
              <a:off x="10899629" y="1183920"/>
              <a:ext cx="9932387" cy="6141524"/>
            </a:xfrm>
            <a:custGeom>
              <a:avLst/>
              <a:gdLst/>
              <a:ahLst/>
              <a:cxnLst/>
              <a:rect r="r" b="b" t="t" l="l"/>
              <a:pathLst>
                <a:path h="6141524" w="9932387">
                  <a:moveTo>
                    <a:pt x="0" y="0"/>
                  </a:moveTo>
                  <a:lnTo>
                    <a:pt x="9932387" y="0"/>
                  </a:lnTo>
                  <a:lnTo>
                    <a:pt x="9932387" y="6141524"/>
                  </a:lnTo>
                  <a:lnTo>
                    <a:pt x="0" y="6141524"/>
                  </a:lnTo>
                  <a:lnTo>
                    <a:pt x="0" y="0"/>
                  </a:lnTo>
                  <a:close/>
                </a:path>
              </a:pathLst>
            </a:custGeom>
            <a:blipFill>
              <a:blip r:embed="rId16"/>
              <a:stretch>
                <a:fillRect l="0" t="0" r="0" b="0"/>
              </a:stretch>
            </a:blipFill>
          </p:spPr>
        </p:sp>
        <p:sp>
          <p:nvSpPr>
            <p:cNvPr name="Freeform 18" id="18"/>
            <p:cNvSpPr/>
            <p:nvPr/>
          </p:nvSpPr>
          <p:spPr>
            <a:xfrm flipH="false" flipV="false" rot="0">
              <a:off x="106224" y="6364100"/>
              <a:ext cx="918954" cy="961344"/>
            </a:xfrm>
            <a:custGeom>
              <a:avLst/>
              <a:gdLst/>
              <a:ahLst/>
              <a:cxnLst/>
              <a:rect r="r" b="b" t="t" l="l"/>
              <a:pathLst>
                <a:path h="961344" w="918954">
                  <a:moveTo>
                    <a:pt x="0" y="0"/>
                  </a:moveTo>
                  <a:lnTo>
                    <a:pt x="918954" y="0"/>
                  </a:lnTo>
                  <a:lnTo>
                    <a:pt x="918954" y="961344"/>
                  </a:lnTo>
                  <a:lnTo>
                    <a:pt x="0" y="961344"/>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9" id="19"/>
            <p:cNvSpPr/>
            <p:nvPr/>
          </p:nvSpPr>
          <p:spPr>
            <a:xfrm flipH="false" flipV="false" rot="0">
              <a:off x="106224" y="6364100"/>
              <a:ext cx="918954" cy="961344"/>
            </a:xfrm>
            <a:custGeom>
              <a:avLst/>
              <a:gdLst/>
              <a:ahLst/>
              <a:cxnLst/>
              <a:rect r="r" b="b" t="t" l="l"/>
              <a:pathLst>
                <a:path h="961344" w="918954">
                  <a:moveTo>
                    <a:pt x="0" y="0"/>
                  </a:moveTo>
                  <a:lnTo>
                    <a:pt x="918954" y="0"/>
                  </a:lnTo>
                  <a:lnTo>
                    <a:pt x="918954" y="961344"/>
                  </a:lnTo>
                  <a:lnTo>
                    <a:pt x="0" y="961344"/>
                  </a:lnTo>
                  <a:lnTo>
                    <a:pt x="0" y="0"/>
                  </a:lnTo>
                  <a:close/>
                </a:path>
              </a:pathLst>
            </a:custGeom>
            <a:blipFill>
              <a:blip r:embed="rId19"/>
              <a:stretch>
                <a:fillRect l="0" t="0" r="-187840" b="0"/>
              </a:stretch>
            </a:blipFill>
          </p:spPr>
        </p:sp>
        <p:sp>
          <p:nvSpPr>
            <p:cNvPr name="Freeform 20" id="20"/>
            <p:cNvSpPr/>
            <p:nvPr/>
          </p:nvSpPr>
          <p:spPr>
            <a:xfrm flipH="false" flipV="false" rot="0">
              <a:off x="20209979" y="6364066"/>
              <a:ext cx="800934" cy="961344"/>
            </a:xfrm>
            <a:custGeom>
              <a:avLst/>
              <a:gdLst/>
              <a:ahLst/>
              <a:cxnLst/>
              <a:rect r="r" b="b" t="t" l="l"/>
              <a:pathLst>
                <a:path h="961344" w="800934">
                  <a:moveTo>
                    <a:pt x="0" y="0"/>
                  </a:moveTo>
                  <a:lnTo>
                    <a:pt x="800934" y="0"/>
                  </a:lnTo>
                  <a:lnTo>
                    <a:pt x="800934" y="961344"/>
                  </a:lnTo>
                  <a:lnTo>
                    <a:pt x="0" y="96134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1" id="21"/>
            <p:cNvSpPr/>
            <p:nvPr/>
          </p:nvSpPr>
          <p:spPr>
            <a:xfrm flipH="false" flipV="false" rot="0">
              <a:off x="20209979" y="6364066"/>
              <a:ext cx="800934" cy="961344"/>
            </a:xfrm>
            <a:custGeom>
              <a:avLst/>
              <a:gdLst/>
              <a:ahLst/>
              <a:cxnLst/>
              <a:rect r="r" b="b" t="t" l="l"/>
              <a:pathLst>
                <a:path h="961344" w="800934">
                  <a:moveTo>
                    <a:pt x="0" y="0"/>
                  </a:moveTo>
                  <a:lnTo>
                    <a:pt x="800934" y="0"/>
                  </a:lnTo>
                  <a:lnTo>
                    <a:pt x="800934" y="961344"/>
                  </a:lnTo>
                  <a:lnTo>
                    <a:pt x="0" y="961344"/>
                  </a:lnTo>
                  <a:lnTo>
                    <a:pt x="0" y="0"/>
                  </a:lnTo>
                  <a:close/>
                </a:path>
              </a:pathLst>
            </a:custGeom>
            <a:blipFill>
              <a:blip r:embed="rId19"/>
              <a:stretch>
                <a:fillRect l="-118069" t="0" r="-112180" b="0"/>
              </a:stretch>
            </a:blipFill>
          </p:spPr>
        </p:sp>
        <p:sp>
          <p:nvSpPr>
            <p:cNvPr name="TextBox 22" id="22"/>
            <p:cNvSpPr txBox="true"/>
            <p:nvPr/>
          </p:nvSpPr>
          <p:spPr>
            <a:xfrm rot="0">
              <a:off x="292085" y="236223"/>
              <a:ext cx="5901631" cy="544849"/>
            </a:xfrm>
            <a:prstGeom prst="rect">
              <a:avLst/>
            </a:prstGeom>
          </p:spPr>
          <p:txBody>
            <a:bodyPr anchor="t" rtlCol="false" tIns="0" lIns="0" bIns="0" rIns="0">
              <a:spAutoFit/>
            </a:bodyPr>
            <a:lstStyle/>
            <a:p>
              <a:pPr algn="l">
                <a:lnSpc>
                  <a:spcPts val="3412"/>
                </a:lnSpc>
              </a:pPr>
              <a:r>
                <a:rPr lang="en-US" sz="2437">
                  <a:solidFill>
                    <a:srgbClr val="4B4459"/>
                  </a:solidFill>
                  <a:latin typeface="Montserrat Bold"/>
                  <a:ea typeface="Montserrat Bold"/>
                  <a:cs typeface="Montserrat Bold"/>
                  <a:sym typeface="Montserrat Bold"/>
                </a:rPr>
                <a:t>Our Economic Perceptions</a:t>
              </a:r>
            </a:p>
          </p:txBody>
        </p:sp>
        <p:sp>
          <p:nvSpPr>
            <p:cNvPr name="TextBox 23" id="23"/>
            <p:cNvSpPr txBox="true"/>
            <p:nvPr/>
          </p:nvSpPr>
          <p:spPr>
            <a:xfrm rot="0">
              <a:off x="10862192" y="238200"/>
              <a:ext cx="8264140" cy="544849"/>
            </a:xfrm>
            <a:prstGeom prst="rect">
              <a:avLst/>
            </a:prstGeom>
          </p:spPr>
          <p:txBody>
            <a:bodyPr anchor="t" rtlCol="false" tIns="0" lIns="0" bIns="0" rIns="0">
              <a:spAutoFit/>
            </a:bodyPr>
            <a:lstStyle/>
            <a:p>
              <a:pPr algn="l">
                <a:lnSpc>
                  <a:spcPts val="3412"/>
                </a:lnSpc>
              </a:pPr>
              <a:r>
                <a:rPr lang="en-US" sz="2437">
                  <a:solidFill>
                    <a:srgbClr val="4B4459"/>
                  </a:solidFill>
                  <a:latin typeface="Montserrat Bold"/>
                  <a:ea typeface="Montserrat Bold"/>
                  <a:cs typeface="Montserrat Bold"/>
                  <a:sym typeface="Montserrat Bold"/>
                </a:rPr>
                <a:t>Year Over Year Change (2023 vs 2024)</a:t>
              </a:r>
            </a:p>
          </p:txBody>
        </p:sp>
        <p:sp>
          <p:nvSpPr>
            <p:cNvPr name="TextBox 24" id="24"/>
            <p:cNvSpPr txBox="true"/>
            <p:nvPr/>
          </p:nvSpPr>
          <p:spPr>
            <a:xfrm rot="0">
              <a:off x="278018" y="7474652"/>
              <a:ext cx="9618686" cy="372109"/>
            </a:xfrm>
            <a:prstGeom prst="rect">
              <a:avLst/>
            </a:prstGeom>
          </p:spPr>
          <p:txBody>
            <a:bodyPr anchor="t" rtlCol="false" tIns="0" lIns="0" bIns="0" rIns="0">
              <a:spAutoFit/>
            </a:bodyPr>
            <a:lstStyle/>
            <a:p>
              <a:pPr algn="l">
                <a:lnSpc>
                  <a:spcPts val="2274"/>
                </a:lnSpc>
              </a:pPr>
              <a:r>
                <a:rPr lang="en-US" sz="1624">
                  <a:solidFill>
                    <a:srgbClr val="000000"/>
                  </a:solidFill>
                  <a:latin typeface="Arimo"/>
                  <a:ea typeface="Arimo"/>
                  <a:cs typeface="Arimo"/>
                  <a:sym typeface="Arimo"/>
                </a:rPr>
                <a:t>Business conditions are perceived well but possibly not as much in the future.</a:t>
              </a:r>
            </a:p>
          </p:txBody>
        </p:sp>
        <p:sp>
          <p:nvSpPr>
            <p:cNvPr name="TextBox 25" id="25"/>
            <p:cNvSpPr txBox="true"/>
            <p:nvPr/>
          </p:nvSpPr>
          <p:spPr>
            <a:xfrm rot="0">
              <a:off x="10689297" y="7474669"/>
              <a:ext cx="10538379" cy="372109"/>
            </a:xfrm>
            <a:prstGeom prst="rect">
              <a:avLst/>
            </a:prstGeom>
          </p:spPr>
          <p:txBody>
            <a:bodyPr anchor="t" rtlCol="false" tIns="0" lIns="0" bIns="0" rIns="0">
              <a:spAutoFit/>
            </a:bodyPr>
            <a:lstStyle/>
            <a:p>
              <a:pPr algn="l">
                <a:lnSpc>
                  <a:spcPts val="2274"/>
                </a:lnSpc>
              </a:pPr>
              <a:r>
                <a:rPr lang="en-US" sz="1624">
                  <a:solidFill>
                    <a:srgbClr val="000000"/>
                  </a:solidFill>
                  <a:latin typeface="Arimo"/>
                  <a:ea typeface="Arimo"/>
                  <a:cs typeface="Arimo"/>
                  <a:sym typeface="Arimo"/>
                </a:rPr>
                <a:t>Business conditions perception increased from last year with a drop in future income.</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151" r="0" b="-9151"/>
            </a:stretch>
          </a:blipFill>
        </p:spPr>
      </p:sp>
      <p:sp>
        <p:nvSpPr>
          <p:cNvPr name="TextBox 3" id="3"/>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Economic Confidence</a:t>
            </a:r>
          </a:p>
        </p:txBody>
      </p:sp>
      <p:grpSp>
        <p:nvGrpSpPr>
          <p:cNvPr name="Group 4" id="4"/>
          <p:cNvGrpSpPr/>
          <p:nvPr/>
        </p:nvGrpSpPr>
        <p:grpSpPr>
          <a:xfrm rot="0">
            <a:off x="720538" y="304444"/>
            <a:ext cx="16846925" cy="1448511"/>
            <a:chOff x="0" y="0"/>
            <a:chExt cx="22462566" cy="1931348"/>
          </a:xfrm>
        </p:grpSpPr>
        <p:sp>
          <p:nvSpPr>
            <p:cNvPr name="Freeform 5" id="5"/>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7"/>
              <a:stretch>
                <a:fillRect l="0" t="0" r="0" b="0"/>
              </a:stretch>
            </a:blipFill>
          </p:spPr>
        </p:sp>
        <p:sp>
          <p:nvSpPr>
            <p:cNvPr name="Freeform 8" id="8"/>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8"/>
              <a:stretch>
                <a:fillRect l="0" t="0" r="0" b="0"/>
              </a:stretch>
            </a:blipFill>
          </p:spPr>
        </p:sp>
        <p:sp>
          <p:nvSpPr>
            <p:cNvPr name="Freeform 9" id="9"/>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Lindsborg, KS | 2024</a:t>
              </a:r>
            </a:p>
          </p:txBody>
        </p:sp>
      </p:grpSp>
      <p:grpSp>
        <p:nvGrpSpPr>
          <p:cNvPr name="Group 11" id="11"/>
          <p:cNvGrpSpPr/>
          <p:nvPr/>
        </p:nvGrpSpPr>
        <p:grpSpPr>
          <a:xfrm rot="0">
            <a:off x="2743089" y="3600450"/>
            <a:ext cx="12684008" cy="3363535"/>
            <a:chOff x="0" y="0"/>
            <a:chExt cx="3340644" cy="885869"/>
          </a:xfrm>
        </p:grpSpPr>
        <p:sp>
          <p:nvSpPr>
            <p:cNvPr name="Freeform 12" id="12"/>
            <p:cNvSpPr/>
            <p:nvPr/>
          </p:nvSpPr>
          <p:spPr>
            <a:xfrm flipH="false" flipV="false" rot="0">
              <a:off x="0" y="0"/>
              <a:ext cx="3340644" cy="885869"/>
            </a:xfrm>
            <a:custGeom>
              <a:avLst/>
              <a:gdLst/>
              <a:ahLst/>
              <a:cxnLst/>
              <a:rect r="r" b="b" t="t" l="l"/>
              <a:pathLst>
                <a:path h="885869" w="3340644">
                  <a:moveTo>
                    <a:pt x="0" y="0"/>
                  </a:moveTo>
                  <a:lnTo>
                    <a:pt x="3340644" y="0"/>
                  </a:lnTo>
                  <a:lnTo>
                    <a:pt x="3340644" y="885869"/>
                  </a:lnTo>
                  <a:lnTo>
                    <a:pt x="0" y="885869"/>
                  </a:lnTo>
                  <a:close/>
                </a:path>
              </a:pathLst>
            </a:custGeom>
            <a:solidFill>
              <a:srgbClr val="AD8493">
                <a:alpha val="49804"/>
              </a:srgbClr>
            </a:solidFill>
          </p:spPr>
        </p:sp>
        <p:sp>
          <p:nvSpPr>
            <p:cNvPr name="TextBox 13" id="13"/>
            <p:cNvSpPr txBox="true"/>
            <p:nvPr/>
          </p:nvSpPr>
          <p:spPr>
            <a:xfrm>
              <a:off x="0" y="-47625"/>
              <a:ext cx="3340644" cy="933494"/>
            </a:xfrm>
            <a:prstGeom prst="rect">
              <a:avLst/>
            </a:prstGeom>
          </p:spPr>
          <p:txBody>
            <a:bodyPr anchor="ctr" rtlCol="false" tIns="50800" lIns="50800" bIns="50800" rIns="50800"/>
            <a:lstStyle/>
            <a:p>
              <a:pPr algn="ctr">
                <a:lnSpc>
                  <a:spcPts val="3101"/>
                </a:lnSpc>
              </a:pPr>
            </a:p>
          </p:txBody>
        </p:sp>
      </p:grpSp>
      <p:sp>
        <p:nvSpPr>
          <p:cNvPr name="TextBox 14" id="14"/>
          <p:cNvSpPr txBox="true"/>
          <p:nvPr/>
        </p:nvSpPr>
        <p:spPr>
          <a:xfrm rot="0">
            <a:off x="2992327" y="3930545"/>
            <a:ext cx="12263008" cy="1190625"/>
          </a:xfrm>
          <a:prstGeom prst="rect">
            <a:avLst/>
          </a:prstGeom>
        </p:spPr>
        <p:txBody>
          <a:bodyPr anchor="t" rtlCol="false" tIns="0" lIns="0" bIns="0" rIns="0">
            <a:spAutoFit/>
          </a:bodyPr>
          <a:lstStyle/>
          <a:p>
            <a:pPr algn="l">
              <a:lnSpc>
                <a:spcPts val="4799"/>
              </a:lnSpc>
            </a:pPr>
            <a:r>
              <a:rPr lang="en-US" sz="3999">
                <a:solidFill>
                  <a:srgbClr val="045B5C"/>
                </a:solidFill>
                <a:latin typeface="Montserrat"/>
                <a:ea typeface="Montserrat"/>
                <a:cs typeface="Montserrat"/>
                <a:sym typeface="Montserrat"/>
              </a:rPr>
              <a:t>How might the Lindsborg community foster local business growth?</a:t>
            </a:r>
          </a:p>
        </p:txBody>
      </p:sp>
      <p:sp>
        <p:nvSpPr>
          <p:cNvPr name="TextBox 15" id="15"/>
          <p:cNvSpPr txBox="true"/>
          <p:nvPr/>
        </p:nvSpPr>
        <p:spPr>
          <a:xfrm rot="0">
            <a:off x="2992327" y="5385522"/>
            <a:ext cx="12057898" cy="1190625"/>
          </a:xfrm>
          <a:prstGeom prst="rect">
            <a:avLst/>
          </a:prstGeom>
        </p:spPr>
        <p:txBody>
          <a:bodyPr anchor="t" rtlCol="false" tIns="0" lIns="0" bIns="0" rIns="0">
            <a:spAutoFit/>
          </a:bodyPr>
          <a:lstStyle/>
          <a:p>
            <a:pPr algn="l">
              <a:lnSpc>
                <a:spcPts val="4799"/>
              </a:lnSpc>
            </a:pPr>
            <a:r>
              <a:rPr lang="en-US" sz="3999">
                <a:solidFill>
                  <a:srgbClr val="045B5C"/>
                </a:solidFill>
                <a:latin typeface="Montserrat"/>
                <a:ea typeface="Montserrat"/>
                <a:cs typeface="Montserrat"/>
                <a:sym typeface="Montserrat"/>
              </a:rPr>
              <a:t>What businesses are missing from the “needed in our town list”?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151" r="0" b="-9151"/>
            </a:stretch>
          </a:blipFill>
        </p:spPr>
      </p:sp>
      <p:sp>
        <p:nvSpPr>
          <p:cNvPr name="TextBox 3" id="3"/>
          <p:cNvSpPr txBox="true"/>
          <p:nvPr/>
        </p:nvSpPr>
        <p:spPr>
          <a:xfrm rot="0">
            <a:off x="2021642" y="2742763"/>
            <a:ext cx="9306700"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Engagement </a:t>
            </a:r>
          </a:p>
        </p:txBody>
      </p:sp>
      <p:grpSp>
        <p:nvGrpSpPr>
          <p:cNvPr name="Group 4" id="4"/>
          <p:cNvGrpSpPr/>
          <p:nvPr/>
        </p:nvGrpSpPr>
        <p:grpSpPr>
          <a:xfrm rot="0">
            <a:off x="720538" y="304444"/>
            <a:ext cx="16846925" cy="1448511"/>
            <a:chOff x="0" y="0"/>
            <a:chExt cx="22462566" cy="1931348"/>
          </a:xfrm>
        </p:grpSpPr>
        <p:sp>
          <p:nvSpPr>
            <p:cNvPr name="Freeform 5" id="5"/>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7"/>
              <a:stretch>
                <a:fillRect l="0" t="0" r="0" b="0"/>
              </a:stretch>
            </a:blipFill>
          </p:spPr>
        </p:sp>
        <p:sp>
          <p:nvSpPr>
            <p:cNvPr name="Freeform 8" id="8"/>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8"/>
              <a:stretch>
                <a:fillRect l="0" t="0" r="0" b="0"/>
              </a:stretch>
            </a:blipFill>
          </p:spPr>
        </p:sp>
        <p:sp>
          <p:nvSpPr>
            <p:cNvPr name="Freeform 9" id="9"/>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Lindsborg, KS | 2024</a:t>
              </a:r>
            </a:p>
          </p:txBody>
        </p:sp>
      </p:grpSp>
      <p:grpSp>
        <p:nvGrpSpPr>
          <p:cNvPr name="Group 11" id="11"/>
          <p:cNvGrpSpPr/>
          <p:nvPr/>
        </p:nvGrpSpPr>
        <p:grpSpPr>
          <a:xfrm rot="0">
            <a:off x="9144000" y="3528367"/>
            <a:ext cx="7912660" cy="4984724"/>
            <a:chOff x="0" y="0"/>
            <a:chExt cx="10550214" cy="6646298"/>
          </a:xfrm>
        </p:grpSpPr>
        <p:sp>
          <p:nvSpPr>
            <p:cNvPr name="Freeform 12" id="12"/>
            <p:cNvSpPr/>
            <p:nvPr/>
          </p:nvSpPr>
          <p:spPr>
            <a:xfrm flipH="false" flipV="false" rot="0">
              <a:off x="0" y="0"/>
              <a:ext cx="10550214" cy="618538"/>
            </a:xfrm>
            <a:custGeom>
              <a:avLst/>
              <a:gdLst/>
              <a:ahLst/>
              <a:cxnLst/>
              <a:rect r="r" b="b" t="t" l="l"/>
              <a:pathLst>
                <a:path h="618538" w="10550214">
                  <a:moveTo>
                    <a:pt x="0" y="0"/>
                  </a:moveTo>
                  <a:lnTo>
                    <a:pt x="10550214" y="0"/>
                  </a:lnTo>
                  <a:lnTo>
                    <a:pt x="10550214" y="618538"/>
                  </a:lnTo>
                  <a:lnTo>
                    <a:pt x="0" y="61853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0">
              <a:off x="1271951" y="686502"/>
              <a:ext cx="8006311" cy="5959796"/>
            </a:xfrm>
            <a:custGeom>
              <a:avLst/>
              <a:gdLst/>
              <a:ahLst/>
              <a:cxnLst/>
              <a:rect r="r" b="b" t="t" l="l"/>
              <a:pathLst>
                <a:path h="5959796" w="8006311">
                  <a:moveTo>
                    <a:pt x="0" y="0"/>
                  </a:moveTo>
                  <a:lnTo>
                    <a:pt x="8006311" y="0"/>
                  </a:lnTo>
                  <a:lnTo>
                    <a:pt x="8006311" y="5959796"/>
                  </a:lnTo>
                  <a:lnTo>
                    <a:pt x="0" y="595979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4" id="14"/>
            <p:cNvSpPr/>
            <p:nvPr/>
          </p:nvSpPr>
          <p:spPr>
            <a:xfrm flipH="false" flipV="false" rot="5400000">
              <a:off x="2295209" y="-336756"/>
              <a:ext cx="5959796" cy="8006298"/>
            </a:xfrm>
            <a:custGeom>
              <a:avLst/>
              <a:gdLst/>
              <a:ahLst/>
              <a:cxnLst/>
              <a:rect r="r" b="b" t="t" l="l"/>
              <a:pathLst>
                <a:path h="8006298" w="5959796">
                  <a:moveTo>
                    <a:pt x="0" y="0"/>
                  </a:moveTo>
                  <a:lnTo>
                    <a:pt x="5959796" y="0"/>
                  </a:lnTo>
                  <a:lnTo>
                    <a:pt x="5959796" y="8006299"/>
                  </a:lnTo>
                  <a:lnTo>
                    <a:pt x="0" y="8006299"/>
                  </a:lnTo>
                  <a:lnTo>
                    <a:pt x="0" y="0"/>
                  </a:lnTo>
                  <a:close/>
                </a:path>
              </a:pathLst>
            </a:custGeom>
            <a:blipFill>
              <a:blip r:embed="rId15"/>
              <a:stretch>
                <a:fillRect l="0" t="0" r="0" b="0"/>
              </a:stretch>
            </a:blipFill>
          </p:spPr>
        </p:sp>
        <p:sp>
          <p:nvSpPr>
            <p:cNvPr name="TextBox 15" id="15"/>
            <p:cNvSpPr txBox="true"/>
            <p:nvPr/>
          </p:nvSpPr>
          <p:spPr>
            <a:xfrm rot="0">
              <a:off x="114847" y="81072"/>
              <a:ext cx="6214233" cy="407064"/>
            </a:xfrm>
            <a:prstGeom prst="rect">
              <a:avLst/>
            </a:prstGeom>
          </p:spPr>
          <p:txBody>
            <a:bodyPr anchor="t" rtlCol="false" tIns="0" lIns="0" bIns="0" rIns="0">
              <a:spAutoFit/>
            </a:bodyPr>
            <a:lstStyle/>
            <a:p>
              <a:pPr algn="l">
                <a:lnSpc>
                  <a:spcPts val="2532"/>
                </a:lnSpc>
              </a:pPr>
              <a:r>
                <a:rPr lang="en-US" sz="1808">
                  <a:solidFill>
                    <a:srgbClr val="4B4459"/>
                  </a:solidFill>
                  <a:latin typeface="Montserrat Bold"/>
                  <a:ea typeface="Montserrat Bold"/>
                  <a:cs typeface="Montserrat Bold"/>
                  <a:sym typeface="Montserrat Bold"/>
                </a:rPr>
                <a:t>Year Over Year Change (2023 vs. 2024)</a:t>
              </a:r>
            </a:p>
          </p:txBody>
        </p:sp>
      </p:grpSp>
      <p:grpSp>
        <p:nvGrpSpPr>
          <p:cNvPr name="Group 16" id="16"/>
          <p:cNvGrpSpPr/>
          <p:nvPr/>
        </p:nvGrpSpPr>
        <p:grpSpPr>
          <a:xfrm rot="0">
            <a:off x="870416" y="3466269"/>
            <a:ext cx="8273584" cy="4919181"/>
            <a:chOff x="0" y="0"/>
            <a:chExt cx="11031445" cy="6558907"/>
          </a:xfrm>
        </p:grpSpPr>
        <p:sp>
          <p:nvSpPr>
            <p:cNvPr name="Freeform 17" id="17"/>
            <p:cNvSpPr/>
            <p:nvPr/>
          </p:nvSpPr>
          <p:spPr>
            <a:xfrm flipH="false" flipV="false" rot="0">
              <a:off x="0" y="0"/>
              <a:ext cx="11031445" cy="6558907"/>
            </a:xfrm>
            <a:custGeom>
              <a:avLst/>
              <a:gdLst/>
              <a:ahLst/>
              <a:cxnLst/>
              <a:rect r="r" b="b" t="t" l="l"/>
              <a:pathLst>
                <a:path h="6558907" w="11031445">
                  <a:moveTo>
                    <a:pt x="0" y="0"/>
                  </a:moveTo>
                  <a:lnTo>
                    <a:pt x="11031445" y="0"/>
                  </a:lnTo>
                  <a:lnTo>
                    <a:pt x="11031445" y="6558907"/>
                  </a:lnTo>
                  <a:lnTo>
                    <a:pt x="0" y="655890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8" id="18"/>
            <p:cNvSpPr/>
            <p:nvPr/>
          </p:nvSpPr>
          <p:spPr>
            <a:xfrm flipH="false" flipV="false" rot="5400000">
              <a:off x="2656169" y="-587462"/>
              <a:ext cx="5655550" cy="8463241"/>
            </a:xfrm>
            <a:custGeom>
              <a:avLst/>
              <a:gdLst/>
              <a:ahLst/>
              <a:cxnLst/>
              <a:rect r="r" b="b" t="t" l="l"/>
              <a:pathLst>
                <a:path h="8463241" w="5655550">
                  <a:moveTo>
                    <a:pt x="0" y="0"/>
                  </a:moveTo>
                  <a:lnTo>
                    <a:pt x="5655550" y="0"/>
                  </a:lnTo>
                  <a:lnTo>
                    <a:pt x="5655550" y="8463241"/>
                  </a:lnTo>
                  <a:lnTo>
                    <a:pt x="0" y="8463241"/>
                  </a:lnTo>
                  <a:lnTo>
                    <a:pt x="0" y="0"/>
                  </a:lnTo>
                  <a:close/>
                </a:path>
              </a:pathLst>
            </a:custGeom>
            <a:blipFill>
              <a:blip r:embed="rId18"/>
              <a:stretch>
                <a:fillRect l="0" t="0" r="0" b="0"/>
              </a:stretch>
            </a:blipFill>
          </p:spPr>
        </p:sp>
        <p:sp>
          <p:nvSpPr>
            <p:cNvPr name="TextBox 19" id="19"/>
            <p:cNvSpPr txBox="true"/>
            <p:nvPr/>
          </p:nvSpPr>
          <p:spPr>
            <a:xfrm rot="0">
              <a:off x="204383" y="170692"/>
              <a:ext cx="7333611" cy="415296"/>
            </a:xfrm>
            <a:prstGeom prst="rect">
              <a:avLst/>
            </a:prstGeom>
          </p:spPr>
          <p:txBody>
            <a:bodyPr anchor="t" rtlCol="false" tIns="0" lIns="0" bIns="0" rIns="0">
              <a:spAutoFit/>
            </a:bodyPr>
            <a:lstStyle/>
            <a:p>
              <a:pPr algn="l">
                <a:lnSpc>
                  <a:spcPts val="2588"/>
                </a:lnSpc>
              </a:pPr>
              <a:r>
                <a:rPr lang="en-US" sz="1848">
                  <a:solidFill>
                    <a:srgbClr val="4B4459"/>
                  </a:solidFill>
                  <a:latin typeface="Montserrat Bold"/>
                  <a:ea typeface="Montserrat Bold"/>
                  <a:cs typeface="Montserrat Bold"/>
                  <a:sym typeface="Montserrat Bold"/>
                </a:rPr>
                <a:t>How do our residents view our community?</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151" r="0" b="-9151"/>
            </a:stretch>
          </a:blipFill>
        </p:spPr>
      </p:sp>
      <p:sp>
        <p:nvSpPr>
          <p:cNvPr name="TextBox 3" id="3"/>
          <p:cNvSpPr txBox="true"/>
          <p:nvPr/>
        </p:nvSpPr>
        <p:spPr>
          <a:xfrm rot="0">
            <a:off x="2021642" y="2742763"/>
            <a:ext cx="12047283"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Engagement </a:t>
            </a:r>
          </a:p>
        </p:txBody>
      </p:sp>
      <p:grpSp>
        <p:nvGrpSpPr>
          <p:cNvPr name="Group 4" id="4"/>
          <p:cNvGrpSpPr/>
          <p:nvPr/>
        </p:nvGrpSpPr>
        <p:grpSpPr>
          <a:xfrm rot="0">
            <a:off x="720538" y="304444"/>
            <a:ext cx="16846925" cy="1448511"/>
            <a:chOff x="0" y="0"/>
            <a:chExt cx="22462566" cy="1931348"/>
          </a:xfrm>
        </p:grpSpPr>
        <p:sp>
          <p:nvSpPr>
            <p:cNvPr name="Freeform 5" id="5"/>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7"/>
              <a:stretch>
                <a:fillRect l="0" t="0" r="0" b="0"/>
              </a:stretch>
            </a:blipFill>
          </p:spPr>
        </p:sp>
        <p:sp>
          <p:nvSpPr>
            <p:cNvPr name="Freeform 8" id="8"/>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8"/>
              <a:stretch>
                <a:fillRect l="0" t="0" r="0" b="0"/>
              </a:stretch>
            </a:blipFill>
          </p:spPr>
        </p:sp>
        <p:sp>
          <p:nvSpPr>
            <p:cNvPr name="Freeform 9" id="9"/>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Lindsborg, KS | 2024</a:t>
              </a:r>
            </a:p>
          </p:txBody>
        </p:sp>
      </p:grpSp>
      <p:grpSp>
        <p:nvGrpSpPr>
          <p:cNvPr name="Group 11" id="11"/>
          <p:cNvGrpSpPr/>
          <p:nvPr/>
        </p:nvGrpSpPr>
        <p:grpSpPr>
          <a:xfrm rot="0">
            <a:off x="2773478" y="3638550"/>
            <a:ext cx="12684008" cy="4507685"/>
            <a:chOff x="0" y="0"/>
            <a:chExt cx="3340644" cy="1187209"/>
          </a:xfrm>
        </p:grpSpPr>
        <p:sp>
          <p:nvSpPr>
            <p:cNvPr name="Freeform 12" id="12"/>
            <p:cNvSpPr/>
            <p:nvPr/>
          </p:nvSpPr>
          <p:spPr>
            <a:xfrm flipH="false" flipV="false" rot="0">
              <a:off x="0" y="0"/>
              <a:ext cx="3340644" cy="1187209"/>
            </a:xfrm>
            <a:custGeom>
              <a:avLst/>
              <a:gdLst/>
              <a:ahLst/>
              <a:cxnLst/>
              <a:rect r="r" b="b" t="t" l="l"/>
              <a:pathLst>
                <a:path h="1187209" w="3340644">
                  <a:moveTo>
                    <a:pt x="0" y="0"/>
                  </a:moveTo>
                  <a:lnTo>
                    <a:pt x="3340644" y="0"/>
                  </a:lnTo>
                  <a:lnTo>
                    <a:pt x="3340644" y="1187209"/>
                  </a:lnTo>
                  <a:lnTo>
                    <a:pt x="0" y="1187209"/>
                  </a:lnTo>
                  <a:close/>
                </a:path>
              </a:pathLst>
            </a:custGeom>
            <a:solidFill>
              <a:srgbClr val="AD8493">
                <a:alpha val="49804"/>
              </a:srgbClr>
            </a:solidFill>
          </p:spPr>
        </p:sp>
        <p:sp>
          <p:nvSpPr>
            <p:cNvPr name="TextBox 13" id="13"/>
            <p:cNvSpPr txBox="true"/>
            <p:nvPr/>
          </p:nvSpPr>
          <p:spPr>
            <a:xfrm>
              <a:off x="0" y="-47625"/>
              <a:ext cx="3340644" cy="1234834"/>
            </a:xfrm>
            <a:prstGeom prst="rect">
              <a:avLst/>
            </a:prstGeom>
          </p:spPr>
          <p:txBody>
            <a:bodyPr anchor="ctr" rtlCol="false" tIns="50800" lIns="50800" bIns="50800" rIns="50800"/>
            <a:lstStyle/>
            <a:p>
              <a:pPr algn="ctr">
                <a:lnSpc>
                  <a:spcPts val="3101"/>
                </a:lnSpc>
              </a:pPr>
            </a:p>
          </p:txBody>
        </p:sp>
      </p:grpSp>
      <p:sp>
        <p:nvSpPr>
          <p:cNvPr name="TextBox 14" id="14"/>
          <p:cNvSpPr txBox="true"/>
          <p:nvPr/>
        </p:nvSpPr>
        <p:spPr>
          <a:xfrm rot="0">
            <a:off x="2992327" y="3930545"/>
            <a:ext cx="12246309" cy="1190625"/>
          </a:xfrm>
          <a:prstGeom prst="rect">
            <a:avLst/>
          </a:prstGeom>
        </p:spPr>
        <p:txBody>
          <a:bodyPr anchor="t" rtlCol="false" tIns="0" lIns="0" bIns="0" rIns="0">
            <a:spAutoFit/>
          </a:bodyPr>
          <a:lstStyle/>
          <a:p>
            <a:pPr algn="l">
              <a:lnSpc>
                <a:spcPts val="4799"/>
              </a:lnSpc>
            </a:pPr>
            <a:r>
              <a:rPr lang="en-US" sz="3999">
                <a:solidFill>
                  <a:srgbClr val="045B5C"/>
                </a:solidFill>
                <a:latin typeface="Montserrat"/>
                <a:ea typeface="Montserrat"/>
                <a:cs typeface="Montserrat"/>
                <a:sym typeface="Montserrat"/>
              </a:rPr>
              <a:t>What makes Lindsborg and its residents so special?</a:t>
            </a:r>
          </a:p>
        </p:txBody>
      </p:sp>
      <p:sp>
        <p:nvSpPr>
          <p:cNvPr name="TextBox 15" id="15"/>
          <p:cNvSpPr txBox="true"/>
          <p:nvPr/>
        </p:nvSpPr>
        <p:spPr>
          <a:xfrm rot="0">
            <a:off x="2952156" y="5562756"/>
            <a:ext cx="13226877" cy="1190625"/>
          </a:xfrm>
          <a:prstGeom prst="rect">
            <a:avLst/>
          </a:prstGeom>
        </p:spPr>
        <p:txBody>
          <a:bodyPr anchor="t" rtlCol="false" tIns="0" lIns="0" bIns="0" rIns="0">
            <a:spAutoFit/>
          </a:bodyPr>
          <a:lstStyle/>
          <a:p>
            <a:pPr algn="l">
              <a:lnSpc>
                <a:spcPts val="4799"/>
              </a:lnSpc>
            </a:pPr>
            <a:r>
              <a:rPr lang="en-US" sz="3999">
                <a:solidFill>
                  <a:srgbClr val="045B5C"/>
                </a:solidFill>
                <a:latin typeface="Montserrat"/>
                <a:ea typeface="Montserrat"/>
                <a:cs typeface="Montserrat"/>
                <a:sym typeface="Montserrat"/>
              </a:rPr>
              <a:t>How can leaders inspire more emotional commitment to Lindsborg?</a:t>
            </a:r>
          </a:p>
        </p:txBody>
      </p:sp>
      <p:sp>
        <p:nvSpPr>
          <p:cNvPr name="TextBox 16" id="16"/>
          <p:cNvSpPr txBox="true"/>
          <p:nvPr/>
        </p:nvSpPr>
        <p:spPr>
          <a:xfrm rot="0">
            <a:off x="2952156" y="7194967"/>
            <a:ext cx="14266973" cy="590550"/>
          </a:xfrm>
          <a:prstGeom prst="rect">
            <a:avLst/>
          </a:prstGeom>
        </p:spPr>
        <p:txBody>
          <a:bodyPr anchor="t" rtlCol="false" tIns="0" lIns="0" bIns="0" rIns="0">
            <a:spAutoFit/>
          </a:bodyPr>
          <a:lstStyle/>
          <a:p>
            <a:pPr algn="l">
              <a:lnSpc>
                <a:spcPts val="4799"/>
              </a:lnSpc>
            </a:pPr>
            <a:r>
              <a:rPr lang="en-US" sz="3999">
                <a:solidFill>
                  <a:srgbClr val="045B5C"/>
                </a:solidFill>
                <a:latin typeface="Montserrat"/>
                <a:ea typeface="Montserrat"/>
                <a:cs typeface="Montserrat"/>
                <a:sym typeface="Montserrat"/>
              </a:rPr>
              <a:t>How can leaders commit to Vision?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151" r="0" b="-9151"/>
            </a:stretch>
          </a:blipFill>
        </p:spPr>
      </p:sp>
      <p:grpSp>
        <p:nvGrpSpPr>
          <p:cNvPr name="Group 3" id="3"/>
          <p:cNvGrpSpPr/>
          <p:nvPr/>
        </p:nvGrpSpPr>
        <p:grpSpPr>
          <a:xfrm rot="0">
            <a:off x="720538" y="304444"/>
            <a:ext cx="16846925" cy="1448511"/>
            <a:chOff x="0" y="0"/>
            <a:chExt cx="22462566" cy="1931348"/>
          </a:xfrm>
        </p:grpSpPr>
        <p:sp>
          <p:nvSpPr>
            <p:cNvPr name="Freeform 4" id="4"/>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7"/>
              <a:stretch>
                <a:fillRect l="0" t="0" r="0" b="0"/>
              </a:stretch>
            </a:blipFill>
          </p:spPr>
        </p:sp>
        <p:sp>
          <p:nvSpPr>
            <p:cNvPr name="Freeform 7" id="7"/>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8"/>
              <a:stretch>
                <a:fillRect l="0" t="0" r="0" b="0"/>
              </a:stretch>
            </a:blipFill>
          </p:spPr>
        </p:sp>
        <p:sp>
          <p:nvSpPr>
            <p:cNvPr name="Freeform 8" id="8"/>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9" id="9"/>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Lindsborg, KS | 2024</a:t>
              </a:r>
            </a:p>
          </p:txBody>
        </p:sp>
      </p:grpSp>
      <p:sp>
        <p:nvSpPr>
          <p:cNvPr name="TextBox 10" id="10"/>
          <p:cNvSpPr txBox="true"/>
          <p:nvPr/>
        </p:nvSpPr>
        <p:spPr>
          <a:xfrm rot="0">
            <a:off x="1418133" y="2276878"/>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Priorities</a:t>
            </a:r>
          </a:p>
        </p:txBody>
      </p:sp>
      <p:sp>
        <p:nvSpPr>
          <p:cNvPr name="Freeform 11" id="11"/>
          <p:cNvSpPr/>
          <p:nvPr/>
        </p:nvSpPr>
        <p:spPr>
          <a:xfrm flipH="false" flipV="false" rot="0">
            <a:off x="1853667" y="3469926"/>
            <a:ext cx="13700357" cy="6318485"/>
          </a:xfrm>
          <a:custGeom>
            <a:avLst/>
            <a:gdLst/>
            <a:ahLst/>
            <a:cxnLst/>
            <a:rect r="r" b="b" t="t" l="l"/>
            <a:pathLst>
              <a:path h="6318485" w="13700357">
                <a:moveTo>
                  <a:pt x="0" y="0"/>
                </a:moveTo>
                <a:lnTo>
                  <a:pt x="13700357" y="0"/>
                </a:lnTo>
                <a:lnTo>
                  <a:pt x="13700357" y="6318485"/>
                </a:lnTo>
                <a:lnTo>
                  <a:pt x="0" y="6318485"/>
                </a:lnTo>
                <a:lnTo>
                  <a:pt x="0" y="0"/>
                </a:lnTo>
                <a:close/>
              </a:path>
            </a:pathLst>
          </a:custGeom>
          <a:blipFill>
            <a:blip r:embed="rId11">
              <a:extLst>
                <a:ext uri="{96DAC541-7B7A-43D3-8B79-37D633B846F1}">
                  <asvg:svgBlip xmlns:asvg="http://schemas.microsoft.com/office/drawing/2016/SVG/main" r:embed="rId12"/>
                </a:ext>
              </a:extLst>
            </a:blip>
            <a:stretch>
              <a:fillRect l="0" t="-54065" r="0" b="-96341"/>
            </a:stretch>
          </a:blipFill>
        </p:spPr>
      </p:sp>
      <p:sp>
        <p:nvSpPr>
          <p:cNvPr name="Freeform 12" id="12"/>
          <p:cNvSpPr/>
          <p:nvPr/>
        </p:nvSpPr>
        <p:spPr>
          <a:xfrm flipH="false" flipV="false" rot="5400000">
            <a:off x="2882041" y="3732905"/>
            <a:ext cx="5132505" cy="6033667"/>
          </a:xfrm>
          <a:custGeom>
            <a:avLst/>
            <a:gdLst/>
            <a:ahLst/>
            <a:cxnLst/>
            <a:rect r="r" b="b" t="t" l="l"/>
            <a:pathLst>
              <a:path h="6033667" w="5132505">
                <a:moveTo>
                  <a:pt x="0" y="0"/>
                </a:moveTo>
                <a:lnTo>
                  <a:pt x="5132505" y="0"/>
                </a:lnTo>
                <a:lnTo>
                  <a:pt x="5132505" y="6033667"/>
                </a:lnTo>
                <a:lnTo>
                  <a:pt x="0" y="6033667"/>
                </a:lnTo>
                <a:lnTo>
                  <a:pt x="0" y="0"/>
                </a:lnTo>
                <a:close/>
              </a:path>
            </a:pathLst>
          </a:custGeom>
          <a:blipFill>
            <a:blip r:embed="rId13"/>
            <a:stretch>
              <a:fillRect l="0" t="0" r="0" b="0"/>
            </a:stretch>
          </a:blipFill>
        </p:spPr>
      </p:sp>
      <p:sp>
        <p:nvSpPr>
          <p:cNvPr name="Freeform 13" id="13"/>
          <p:cNvSpPr/>
          <p:nvPr/>
        </p:nvSpPr>
        <p:spPr>
          <a:xfrm flipH="false" flipV="false" rot="0">
            <a:off x="4740131" y="2709642"/>
            <a:ext cx="4065852" cy="3287739"/>
          </a:xfrm>
          <a:custGeom>
            <a:avLst/>
            <a:gdLst/>
            <a:ahLst/>
            <a:cxnLst/>
            <a:rect r="r" b="b" t="t" l="l"/>
            <a:pathLst>
              <a:path h="3287739" w="4065852">
                <a:moveTo>
                  <a:pt x="0" y="0"/>
                </a:moveTo>
                <a:lnTo>
                  <a:pt x="4065853" y="0"/>
                </a:lnTo>
                <a:lnTo>
                  <a:pt x="4065853" y="3287739"/>
                </a:lnTo>
                <a:lnTo>
                  <a:pt x="0" y="328773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4" id="14"/>
          <p:cNvSpPr/>
          <p:nvPr/>
        </p:nvSpPr>
        <p:spPr>
          <a:xfrm flipH="false" flipV="false" rot="5400000">
            <a:off x="9742592" y="3623000"/>
            <a:ext cx="5056692" cy="6253466"/>
          </a:xfrm>
          <a:custGeom>
            <a:avLst/>
            <a:gdLst/>
            <a:ahLst/>
            <a:cxnLst/>
            <a:rect r="r" b="b" t="t" l="l"/>
            <a:pathLst>
              <a:path h="6253466" w="5056692">
                <a:moveTo>
                  <a:pt x="0" y="0"/>
                </a:moveTo>
                <a:lnTo>
                  <a:pt x="5056691" y="0"/>
                </a:lnTo>
                <a:lnTo>
                  <a:pt x="5056691" y="6253466"/>
                </a:lnTo>
                <a:lnTo>
                  <a:pt x="0" y="6253466"/>
                </a:lnTo>
                <a:lnTo>
                  <a:pt x="0" y="0"/>
                </a:lnTo>
                <a:close/>
              </a:path>
            </a:pathLst>
          </a:custGeom>
          <a:blipFill>
            <a:blip r:embed="rId16"/>
            <a:stretch>
              <a:fillRect l="0" t="0" r="0" b="0"/>
            </a:stretch>
          </a:blipFill>
        </p:spPr>
      </p:sp>
      <p:sp>
        <p:nvSpPr>
          <p:cNvPr name="TextBox 15" id="15"/>
          <p:cNvSpPr txBox="true"/>
          <p:nvPr/>
        </p:nvSpPr>
        <p:spPr>
          <a:xfrm rot="0">
            <a:off x="2035548" y="3596045"/>
            <a:ext cx="3373916" cy="359706"/>
          </a:xfrm>
          <a:prstGeom prst="rect">
            <a:avLst/>
          </a:prstGeom>
        </p:spPr>
        <p:txBody>
          <a:bodyPr anchor="t" rtlCol="false" tIns="0" lIns="0" bIns="0" rIns="0">
            <a:spAutoFit/>
          </a:bodyPr>
          <a:lstStyle/>
          <a:p>
            <a:pPr algn="l">
              <a:lnSpc>
                <a:spcPts val="2942"/>
              </a:lnSpc>
            </a:pPr>
            <a:r>
              <a:rPr lang="en-US" sz="2101">
                <a:solidFill>
                  <a:srgbClr val="4B4459"/>
                </a:solidFill>
                <a:latin typeface="Montserrat Bold"/>
                <a:ea typeface="Montserrat Bold"/>
                <a:cs typeface="Montserrat Bold"/>
                <a:sym typeface="Montserrat Bold"/>
              </a:rPr>
              <a:t>2024 Program Priorities</a:t>
            </a:r>
          </a:p>
        </p:txBody>
      </p:sp>
      <p:sp>
        <p:nvSpPr>
          <p:cNvPr name="TextBox 16" id="16"/>
          <p:cNvSpPr txBox="true"/>
          <p:nvPr/>
        </p:nvSpPr>
        <p:spPr>
          <a:xfrm rot="0">
            <a:off x="9167729" y="3586669"/>
            <a:ext cx="3882820" cy="359706"/>
          </a:xfrm>
          <a:prstGeom prst="rect">
            <a:avLst/>
          </a:prstGeom>
        </p:spPr>
        <p:txBody>
          <a:bodyPr anchor="t" rtlCol="false" tIns="0" lIns="0" bIns="0" rIns="0">
            <a:spAutoFit/>
          </a:bodyPr>
          <a:lstStyle/>
          <a:p>
            <a:pPr algn="l">
              <a:lnSpc>
                <a:spcPts val="2942"/>
              </a:lnSpc>
            </a:pPr>
            <a:r>
              <a:rPr lang="en-US" sz="2101">
                <a:solidFill>
                  <a:srgbClr val="4B4459"/>
                </a:solidFill>
                <a:latin typeface="Montserrat Bold"/>
                <a:ea typeface="Montserrat Bold"/>
                <a:cs typeface="Montserrat Bold"/>
                <a:sym typeface="Montserrat Bold"/>
              </a:rPr>
              <a:t>Priority Shift (2023 vs 2024)</a:t>
            </a:r>
          </a:p>
        </p:txBody>
      </p:sp>
      <p:sp>
        <p:nvSpPr>
          <p:cNvPr name="TextBox 17" id="17"/>
          <p:cNvSpPr txBox="true"/>
          <p:nvPr/>
        </p:nvSpPr>
        <p:spPr>
          <a:xfrm rot="0">
            <a:off x="2035503" y="9498678"/>
            <a:ext cx="5523440" cy="242979"/>
          </a:xfrm>
          <a:prstGeom prst="rect">
            <a:avLst/>
          </a:prstGeom>
        </p:spPr>
        <p:txBody>
          <a:bodyPr anchor="t" rtlCol="false" tIns="0" lIns="0" bIns="0" rIns="0">
            <a:spAutoFit/>
          </a:bodyPr>
          <a:lstStyle/>
          <a:p>
            <a:pPr algn="l">
              <a:lnSpc>
                <a:spcPts val="1961"/>
              </a:lnSpc>
            </a:pPr>
            <a:r>
              <a:rPr lang="en-US" sz="1401">
                <a:solidFill>
                  <a:srgbClr val="000000"/>
                </a:solidFill>
                <a:latin typeface="Montserrat"/>
                <a:ea typeface="Montserrat"/>
                <a:cs typeface="Montserrat"/>
                <a:sym typeface="Montserrat"/>
              </a:rPr>
              <a:t>Focusing on economic priorities seems to have more weight.</a:t>
            </a:r>
          </a:p>
        </p:txBody>
      </p:sp>
      <p:sp>
        <p:nvSpPr>
          <p:cNvPr name="TextBox 18" id="18"/>
          <p:cNvSpPr txBox="true"/>
          <p:nvPr/>
        </p:nvSpPr>
        <p:spPr>
          <a:xfrm rot="0">
            <a:off x="9167640" y="9498678"/>
            <a:ext cx="6274955" cy="242979"/>
          </a:xfrm>
          <a:prstGeom prst="rect">
            <a:avLst/>
          </a:prstGeom>
        </p:spPr>
        <p:txBody>
          <a:bodyPr anchor="t" rtlCol="false" tIns="0" lIns="0" bIns="0" rIns="0">
            <a:spAutoFit/>
          </a:bodyPr>
          <a:lstStyle/>
          <a:p>
            <a:pPr algn="l">
              <a:lnSpc>
                <a:spcPts val="1961"/>
              </a:lnSpc>
            </a:pPr>
            <a:r>
              <a:rPr lang="en-US" sz="1401">
                <a:solidFill>
                  <a:srgbClr val="000000"/>
                </a:solidFill>
                <a:latin typeface="Montserrat"/>
                <a:ea typeface="Montserrat"/>
                <a:cs typeface="Montserrat"/>
                <a:sym typeface="Montserrat"/>
              </a:rPr>
              <a:t>Why would attracting new businesses not include entrepreneurship?</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DAGL4gViZkY</dc:identifier>
  <dcterms:modified xsi:type="dcterms:W3CDTF">2011-08-01T06:04:30Z</dcterms:modified>
  <cp:revision>1</cp:revision>
  <dc:title>2024 -McPherson Benchmarking Report - Lindsborg (Presentation)</dc:title>
</cp:coreProperties>
</file>