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Montserrat Medium" charset="1" panose="00000600000000000000"/>
      <p:regular r:id="rId18"/>
    </p:embeddedFont>
    <p:embeddedFont>
      <p:font typeface="Montserrat Semi-Bold" charset="1" panose="00000700000000000000"/>
      <p:regular r:id="rId19"/>
    </p:embeddedFont>
    <p:embeddedFont>
      <p:font typeface="Montserrat Bold" charset="1" panose="00000800000000000000"/>
      <p:regular r:id="rId20"/>
    </p:embeddedFont>
    <p:embeddedFont>
      <p:font typeface="Montserrat" charset="1" panose="00000500000000000000"/>
      <p:regular r:id="rId21"/>
    </p:embeddedFont>
    <p:embeddedFont>
      <p:font typeface="Montserrat Semi-Bold Italics" charset="1" panose="00000700000000000000"/>
      <p:regular r:id="rId22"/>
    </p:embeddedFont>
    <p:embeddedFont>
      <p:font typeface="Montserrat Heavy" charset="1" panose="00000A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svg" Type="http://schemas.openxmlformats.org/officeDocument/2006/relationships/image"/><Relationship Id="rId11" Target="../media/image6.png" Type="http://schemas.openxmlformats.org/officeDocument/2006/relationships/image"/><Relationship Id="rId12" Target="../media/image7.svg" Type="http://schemas.openxmlformats.org/officeDocument/2006/relationships/image"/><Relationship Id="rId13" Target="../media/image8.png" Type="http://schemas.openxmlformats.org/officeDocument/2006/relationships/image"/><Relationship Id="rId14" Target="../media/image9.png" Type="http://schemas.openxmlformats.org/officeDocument/2006/relationships/image"/><Relationship Id="rId2" Target="../media/image1.jpeg" Type="http://schemas.openxmlformats.org/officeDocument/2006/relationships/image"/><Relationship Id="rId3" Target="../media/image68.png" Type="http://schemas.openxmlformats.org/officeDocument/2006/relationships/image"/><Relationship Id="rId4" Target="../media/image69.svg" Type="http://schemas.openxmlformats.org/officeDocument/2006/relationships/image"/><Relationship Id="rId5" Target="../media/image70.png" Type="http://schemas.openxmlformats.org/officeDocument/2006/relationships/image"/><Relationship Id="rId6" Target="../media/image71.svg" Type="http://schemas.openxmlformats.org/officeDocument/2006/relationships/image"/><Relationship Id="rId7" Target="../media/image2.png" Type="http://schemas.openxmlformats.org/officeDocument/2006/relationships/image"/><Relationship Id="rId8" Target="../media/image3.svg" Type="http://schemas.openxmlformats.org/officeDocument/2006/relationships/image"/><Relationship Id="rId9"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19.png" Type="http://schemas.openxmlformats.org/officeDocument/2006/relationships/image"/><Relationship Id="rId12" Target="../media/image20.png" Type="http://schemas.openxmlformats.org/officeDocument/2006/relationships/image"/><Relationship Id="rId13" Target="../media/image21.svg" Type="http://schemas.openxmlformats.org/officeDocument/2006/relationships/image"/><Relationship Id="rId14" Target="../media/image22.png" Type="http://schemas.openxmlformats.org/officeDocument/2006/relationships/image"/><Relationship Id="rId15" Target="../media/image23.svg" Type="http://schemas.openxmlformats.org/officeDocument/2006/relationships/image"/><Relationship Id="rId16" Target="../media/image24.jpeg" Type="http://schemas.openxmlformats.org/officeDocument/2006/relationships/image"/><Relationship Id="rId17" Target="../media/image25.png" Type="http://schemas.openxmlformats.org/officeDocument/2006/relationships/image"/><Relationship Id="rId18" Target="../media/image26.svg" Type="http://schemas.openxmlformats.org/officeDocument/2006/relationships/image"/><Relationship Id="rId19" Target="../media/image27.png" Type="http://schemas.openxmlformats.org/officeDocument/2006/relationships/image"/><Relationship Id="rId2" Target="../media/image10.jpeg" Type="http://schemas.openxmlformats.org/officeDocument/2006/relationships/image"/><Relationship Id="rId20" Target="../media/image28.svg" Type="http://schemas.openxmlformats.org/officeDocument/2006/relationships/image"/><Relationship Id="rId21" Target="../media/image29.png" Type="http://schemas.openxmlformats.org/officeDocument/2006/relationships/image"/><Relationship Id="rId22" Target="../media/image30.svg" Type="http://schemas.openxmlformats.org/officeDocument/2006/relationships/image"/><Relationship Id="rId23" Target="../media/image31.png" Type="http://schemas.openxmlformats.org/officeDocument/2006/relationships/image"/><Relationship Id="rId24" Target="../media/image32.svg" Type="http://schemas.openxmlformats.org/officeDocument/2006/relationships/image"/><Relationship Id="rId25" Target="../media/image33.jpeg" Type="http://schemas.openxmlformats.org/officeDocument/2006/relationships/image"/><Relationship Id="rId26" Target="../media/image34.png" Type="http://schemas.openxmlformats.org/officeDocument/2006/relationships/image"/><Relationship Id="rId27" Target="../media/image35.svg" Type="http://schemas.openxmlformats.org/officeDocument/2006/relationships/image"/><Relationship Id="rId28" Target="../media/image8.png" Type="http://schemas.openxmlformats.org/officeDocument/2006/relationships/image"/><Relationship Id="rId29" Target="../media/image36.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1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11" Target="../media/image39.png" Type="http://schemas.openxmlformats.org/officeDocument/2006/relationships/image"/><Relationship Id="rId12" Target="../media/image40.svg" Type="http://schemas.openxmlformats.org/officeDocument/2006/relationships/image"/><Relationship Id="rId13" Target="../media/image8.png" Type="http://schemas.openxmlformats.org/officeDocument/2006/relationships/image"/><Relationship Id="rId14" Target="../media/image36.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3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41.png" Type="http://schemas.openxmlformats.org/officeDocument/2006/relationships/image"/><Relationship Id="rId12" Target="../media/image42.svg" Type="http://schemas.openxmlformats.org/officeDocument/2006/relationships/image"/><Relationship Id="rId13" Target="../media/image43.jpeg" Type="http://schemas.openxmlformats.org/officeDocument/2006/relationships/image"/><Relationship Id="rId14" Target="../media/image44.png" Type="http://schemas.openxmlformats.org/officeDocument/2006/relationships/image"/><Relationship Id="rId15" Target="../media/image45.svg" Type="http://schemas.openxmlformats.org/officeDocument/2006/relationships/image"/><Relationship Id="rId16" Target="../media/image46.jpeg" Type="http://schemas.openxmlformats.org/officeDocument/2006/relationships/image"/><Relationship Id="rId17" Target="../media/image47.png" Type="http://schemas.openxmlformats.org/officeDocument/2006/relationships/image"/><Relationship Id="rId18" Target="../media/image48.svg" Type="http://schemas.openxmlformats.org/officeDocument/2006/relationships/image"/><Relationship Id="rId19" Target="../media/image49.jpeg" Type="http://schemas.openxmlformats.org/officeDocument/2006/relationships/image"/><Relationship Id="rId2" Target="../media/image10.jpeg" Type="http://schemas.openxmlformats.org/officeDocument/2006/relationships/image"/><Relationship Id="rId20" Target="../media/image50.png" Type="http://schemas.openxmlformats.org/officeDocument/2006/relationships/image"/><Relationship Id="rId21" Target="../media/image51.svg" Type="http://schemas.openxmlformats.org/officeDocument/2006/relationships/image"/><Relationship Id="rId22" Target="../media/image52.png" Type="http://schemas.openxmlformats.org/officeDocument/2006/relationships/image"/><Relationship Id="rId23" Target="../media/image53.sv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54.jpeg" Type="http://schemas.openxmlformats.org/officeDocument/2006/relationships/image"/><Relationship Id="rId12" Target="../media/image55.png" Type="http://schemas.openxmlformats.org/officeDocument/2006/relationships/image"/><Relationship Id="rId13" Target="../media/image56.svg" Type="http://schemas.openxmlformats.org/officeDocument/2006/relationships/image"/><Relationship Id="rId14" Target="../media/image57.jpeg" Type="http://schemas.openxmlformats.org/officeDocument/2006/relationships/image"/><Relationship Id="rId15" Target="../media/image58.png" Type="http://schemas.openxmlformats.org/officeDocument/2006/relationships/image"/><Relationship Id="rId16" Target="../media/image59.sv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60.png" Type="http://schemas.openxmlformats.org/officeDocument/2006/relationships/image"/><Relationship Id="rId12" Target="../media/image61.svg" Type="http://schemas.openxmlformats.org/officeDocument/2006/relationships/image"/><Relationship Id="rId13" Target="../media/image62.jpeg" Type="http://schemas.openxmlformats.org/officeDocument/2006/relationships/image"/><Relationship Id="rId14" Target="../media/image63.png" Type="http://schemas.openxmlformats.org/officeDocument/2006/relationships/image"/><Relationship Id="rId15" Target="../media/image64.svg" Type="http://schemas.openxmlformats.org/officeDocument/2006/relationships/image"/><Relationship Id="rId16" Target="../media/image65.png" Type="http://schemas.openxmlformats.org/officeDocument/2006/relationships/image"/><Relationship Id="rId17" Target="../media/image66.svg" Type="http://schemas.openxmlformats.org/officeDocument/2006/relationships/image"/><Relationship Id="rId18" Target="../media/image67.jpe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4851" r="0" b="-14851"/>
            </a:stretch>
          </a:blipFill>
        </p:spPr>
      </p:sp>
      <p:sp>
        <p:nvSpPr>
          <p:cNvPr name="Freeform 3" id="3"/>
          <p:cNvSpPr/>
          <p:nvPr/>
        </p:nvSpPr>
        <p:spPr>
          <a:xfrm flipH="false" flipV="false" rot="0">
            <a:off x="7080335" y="5555288"/>
            <a:ext cx="4153506" cy="1520100"/>
          </a:xfrm>
          <a:custGeom>
            <a:avLst/>
            <a:gdLst/>
            <a:ahLst/>
            <a:cxnLst/>
            <a:rect r="r" b="b" t="t" l="l"/>
            <a:pathLst>
              <a:path h="1520100" w="4153506">
                <a:moveTo>
                  <a:pt x="0" y="0"/>
                </a:moveTo>
                <a:lnTo>
                  <a:pt x="4153506" y="0"/>
                </a:lnTo>
                <a:lnTo>
                  <a:pt x="4153506" y="1520100"/>
                </a:lnTo>
                <a:lnTo>
                  <a:pt x="0" y="15201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000296" y="9603441"/>
            <a:ext cx="4634251" cy="416364"/>
            <a:chOff x="0" y="0"/>
            <a:chExt cx="6179002" cy="555152"/>
          </a:xfrm>
        </p:grpSpPr>
        <p:sp>
          <p:nvSpPr>
            <p:cNvPr name="Freeform 5" id="5"/>
            <p:cNvSpPr/>
            <p:nvPr/>
          </p:nvSpPr>
          <p:spPr>
            <a:xfrm flipH="false" flipV="false" rot="0">
              <a:off x="0" y="0"/>
              <a:ext cx="6179002" cy="555152"/>
            </a:xfrm>
            <a:custGeom>
              <a:avLst/>
              <a:gdLst/>
              <a:ahLst/>
              <a:cxnLst/>
              <a:rect r="r" b="b" t="t" l="l"/>
              <a:pathLst>
                <a:path h="555152" w="6179002">
                  <a:moveTo>
                    <a:pt x="0" y="0"/>
                  </a:moveTo>
                  <a:lnTo>
                    <a:pt x="6179002" y="0"/>
                  </a:lnTo>
                  <a:lnTo>
                    <a:pt x="6179002" y="555152"/>
                  </a:lnTo>
                  <a:lnTo>
                    <a:pt x="0" y="55515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531587" y="125370"/>
              <a:ext cx="5221302" cy="277347"/>
            </a:xfrm>
            <a:prstGeom prst="rect">
              <a:avLst/>
            </a:prstGeom>
          </p:spPr>
          <p:txBody>
            <a:bodyPr anchor="t" rtlCol="false" tIns="0" lIns="0" bIns="0" rIns="0">
              <a:spAutoFit/>
            </a:bodyPr>
            <a:lstStyle/>
            <a:p>
              <a:pPr algn="l">
                <a:lnSpc>
                  <a:spcPts val="1772"/>
                </a:lnSpc>
              </a:pPr>
              <a:r>
                <a:rPr lang="en-US" sz="1266">
                  <a:solidFill>
                    <a:srgbClr val="000000"/>
                  </a:solidFill>
                  <a:latin typeface="Montserrat Medium"/>
                  <a:ea typeface="Montserrat Medium"/>
                  <a:cs typeface="Montserrat Medium"/>
                  <a:sym typeface="Montserrat Medium"/>
                </a:rPr>
                <a:t>Betsy Davis | betsy@mcphersonfoundation.org</a:t>
              </a:r>
            </a:p>
          </p:txBody>
        </p:sp>
      </p:grpSp>
      <p:sp>
        <p:nvSpPr>
          <p:cNvPr name="Freeform 7" id="7"/>
          <p:cNvSpPr/>
          <p:nvPr/>
        </p:nvSpPr>
        <p:spPr>
          <a:xfrm flipH="true" flipV="true" rot="0">
            <a:off x="-1394090" y="235710"/>
            <a:ext cx="9423024" cy="9168995"/>
          </a:xfrm>
          <a:custGeom>
            <a:avLst/>
            <a:gdLst/>
            <a:ahLst/>
            <a:cxnLst/>
            <a:rect r="r" b="b" t="t" l="l"/>
            <a:pathLst>
              <a:path h="9168995" w="9423024">
                <a:moveTo>
                  <a:pt x="9423024" y="9168995"/>
                </a:moveTo>
                <a:lnTo>
                  <a:pt x="0" y="9168995"/>
                </a:lnTo>
                <a:lnTo>
                  <a:pt x="0" y="0"/>
                </a:lnTo>
                <a:lnTo>
                  <a:pt x="9423024" y="0"/>
                </a:lnTo>
                <a:lnTo>
                  <a:pt x="9423024" y="9168995"/>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803427" y="2224578"/>
            <a:ext cx="2953178" cy="728457"/>
          </a:xfrm>
          <a:custGeom>
            <a:avLst/>
            <a:gdLst/>
            <a:ahLst/>
            <a:cxnLst/>
            <a:rect r="r" b="b" t="t" l="l"/>
            <a:pathLst>
              <a:path h="728457" w="2953178">
                <a:moveTo>
                  <a:pt x="0" y="0"/>
                </a:moveTo>
                <a:lnTo>
                  <a:pt x="2953178" y="0"/>
                </a:lnTo>
                <a:lnTo>
                  <a:pt x="2953178" y="728457"/>
                </a:lnTo>
                <a:lnTo>
                  <a:pt x="0" y="728457"/>
                </a:lnTo>
                <a:lnTo>
                  <a:pt x="0" y="0"/>
                </a:lnTo>
                <a:close/>
              </a:path>
            </a:pathLst>
          </a:custGeom>
          <a:blipFill>
            <a:blip r:embed="rId9"/>
            <a:stretch>
              <a:fillRect l="0" t="0" r="0" b="0"/>
            </a:stretch>
          </a:blipFill>
        </p:spPr>
      </p:sp>
      <p:sp>
        <p:nvSpPr>
          <p:cNvPr name="Freeform 9" id="9"/>
          <p:cNvSpPr/>
          <p:nvPr/>
        </p:nvSpPr>
        <p:spPr>
          <a:xfrm flipH="false" flipV="false" rot="0">
            <a:off x="2225558" y="7479336"/>
            <a:ext cx="2042138" cy="1104018"/>
          </a:xfrm>
          <a:custGeom>
            <a:avLst/>
            <a:gdLst/>
            <a:ahLst/>
            <a:cxnLst/>
            <a:rect r="r" b="b" t="t" l="l"/>
            <a:pathLst>
              <a:path h="1104018" w="2042138">
                <a:moveTo>
                  <a:pt x="0" y="0"/>
                </a:moveTo>
                <a:lnTo>
                  <a:pt x="2042138" y="0"/>
                </a:lnTo>
                <a:lnTo>
                  <a:pt x="2042138" y="1104018"/>
                </a:lnTo>
                <a:lnTo>
                  <a:pt x="0" y="1104018"/>
                </a:lnTo>
                <a:lnTo>
                  <a:pt x="0" y="0"/>
                </a:lnTo>
                <a:close/>
              </a:path>
            </a:pathLst>
          </a:custGeom>
          <a:blipFill>
            <a:blip r:embed="rId10"/>
            <a:stretch>
              <a:fillRect l="0" t="0" r="0" b="0"/>
            </a:stretch>
          </a:blipFill>
        </p:spPr>
      </p:sp>
      <p:sp>
        <p:nvSpPr>
          <p:cNvPr name="TextBox 10" id="10"/>
          <p:cNvSpPr txBox="true"/>
          <p:nvPr/>
        </p:nvSpPr>
        <p:spPr>
          <a:xfrm rot="0">
            <a:off x="1328359" y="4969461"/>
            <a:ext cx="3872188" cy="456524"/>
          </a:xfrm>
          <a:prstGeom prst="rect">
            <a:avLst/>
          </a:prstGeom>
        </p:spPr>
        <p:txBody>
          <a:bodyPr anchor="t" rtlCol="false" tIns="0" lIns="0" bIns="0" rIns="0">
            <a:spAutoFit/>
          </a:bodyPr>
          <a:lstStyle/>
          <a:p>
            <a:pPr algn="ctr">
              <a:lnSpc>
                <a:spcPts val="3712"/>
              </a:lnSpc>
            </a:pPr>
            <a:r>
              <a:rPr lang="en-US" sz="2651">
                <a:solidFill>
                  <a:srgbClr val="476372"/>
                </a:solidFill>
                <a:latin typeface="Montserrat Semi-Bold"/>
                <a:ea typeface="Montserrat Semi-Bold"/>
                <a:cs typeface="Montserrat Semi-Bold"/>
                <a:sym typeface="Montserrat Semi-Bold"/>
              </a:rPr>
              <a:t>City of Canton , KS </a:t>
            </a:r>
          </a:p>
        </p:txBody>
      </p:sp>
      <p:sp>
        <p:nvSpPr>
          <p:cNvPr name="TextBox 11" id="11"/>
          <p:cNvSpPr txBox="true"/>
          <p:nvPr/>
        </p:nvSpPr>
        <p:spPr>
          <a:xfrm rot="0">
            <a:off x="2703942" y="3344074"/>
            <a:ext cx="1065717" cy="568004"/>
          </a:xfrm>
          <a:prstGeom prst="rect">
            <a:avLst/>
          </a:prstGeom>
        </p:spPr>
        <p:txBody>
          <a:bodyPr anchor="t" rtlCol="false" tIns="0" lIns="0" bIns="0" rIns="0">
            <a:spAutoFit/>
          </a:bodyPr>
          <a:lstStyle/>
          <a:p>
            <a:pPr algn="l">
              <a:lnSpc>
                <a:spcPts val="4674"/>
              </a:lnSpc>
            </a:pPr>
            <a:r>
              <a:rPr lang="en-US" sz="3338">
                <a:solidFill>
                  <a:srgbClr val="000000"/>
                </a:solidFill>
                <a:latin typeface="Montserrat Medium"/>
                <a:ea typeface="Montserrat Medium"/>
                <a:cs typeface="Montserrat Medium"/>
                <a:sym typeface="Montserrat Medium"/>
              </a:rPr>
              <a:t>2024</a:t>
            </a:r>
          </a:p>
        </p:txBody>
      </p:sp>
      <p:sp>
        <p:nvSpPr>
          <p:cNvPr name="TextBox 12" id="12"/>
          <p:cNvSpPr txBox="true"/>
          <p:nvPr/>
        </p:nvSpPr>
        <p:spPr>
          <a:xfrm rot="0">
            <a:off x="997586" y="3911278"/>
            <a:ext cx="4546361" cy="1087178"/>
          </a:xfrm>
          <a:prstGeom prst="rect">
            <a:avLst/>
          </a:prstGeom>
        </p:spPr>
        <p:txBody>
          <a:bodyPr anchor="t" rtlCol="false" tIns="0" lIns="0" bIns="0" rIns="0">
            <a:spAutoFit/>
          </a:bodyPr>
          <a:lstStyle/>
          <a:p>
            <a:pPr algn="ctr">
              <a:lnSpc>
                <a:spcPts val="4271"/>
              </a:lnSpc>
            </a:pPr>
            <a:r>
              <a:rPr lang="en-US" sz="3559">
                <a:solidFill>
                  <a:srgbClr val="000000"/>
                </a:solidFill>
                <a:latin typeface="Montserrat Semi-Bold"/>
                <a:ea typeface="Montserrat Semi-Bold"/>
                <a:cs typeface="Montserrat Semi-Bold"/>
                <a:sym typeface="Montserrat Semi-Bold"/>
              </a:rPr>
              <a:t>Community Benchmark Report</a:t>
            </a:r>
          </a:p>
        </p:txBody>
      </p:sp>
      <p:sp>
        <p:nvSpPr>
          <p:cNvPr name="TextBox 13" id="13"/>
          <p:cNvSpPr txBox="true"/>
          <p:nvPr/>
        </p:nvSpPr>
        <p:spPr>
          <a:xfrm rot="0">
            <a:off x="953850" y="6000814"/>
            <a:ext cx="4727144" cy="1066398"/>
          </a:xfrm>
          <a:prstGeom prst="rect">
            <a:avLst/>
          </a:prstGeom>
        </p:spPr>
        <p:txBody>
          <a:bodyPr anchor="t" rtlCol="false" tIns="0" lIns="0" bIns="0" rIns="0">
            <a:spAutoFit/>
          </a:bodyPr>
          <a:lstStyle/>
          <a:p>
            <a:pPr algn="ctr">
              <a:lnSpc>
                <a:spcPts val="2121"/>
              </a:lnSpc>
            </a:pPr>
            <a:r>
              <a:rPr lang="en-US" sz="1767">
                <a:solidFill>
                  <a:srgbClr val="000000"/>
                </a:solidFill>
                <a:latin typeface="Montserrat Bold"/>
                <a:ea typeface="Montserrat Bold"/>
                <a:cs typeface="Montserrat Bold"/>
                <a:sym typeface="Montserrat Bold"/>
              </a:rPr>
              <a:t>Be The Movement! </a:t>
            </a:r>
            <a:r>
              <a:rPr lang="en-US" sz="1767">
                <a:solidFill>
                  <a:srgbClr val="000000"/>
                </a:solidFill>
                <a:latin typeface="Montserrat"/>
                <a:ea typeface="Montserrat"/>
                <a:cs typeface="Montserrat"/>
                <a:sym typeface="Montserrat"/>
              </a:rPr>
              <a:t>Connect with local changemakers, local community projects, resources &amp; grants, and much more. www.mcphersonfoundation.org.com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4851" r="0" b="-14851"/>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Priorities</a:t>
            </a:r>
          </a:p>
        </p:txBody>
      </p:sp>
      <p:grpSp>
        <p:nvGrpSpPr>
          <p:cNvPr name="Group 10" id="10"/>
          <p:cNvGrpSpPr/>
          <p:nvPr/>
        </p:nvGrpSpPr>
        <p:grpSpPr>
          <a:xfrm rot="0">
            <a:off x="2546949" y="3600450"/>
            <a:ext cx="13795468" cy="2660701"/>
            <a:chOff x="0" y="0"/>
            <a:chExt cx="3633374" cy="700761"/>
          </a:xfrm>
        </p:grpSpPr>
        <p:sp>
          <p:nvSpPr>
            <p:cNvPr name="Freeform 11" id="11"/>
            <p:cNvSpPr/>
            <p:nvPr/>
          </p:nvSpPr>
          <p:spPr>
            <a:xfrm flipH="false" flipV="false" rot="0">
              <a:off x="0" y="0"/>
              <a:ext cx="3633374" cy="700761"/>
            </a:xfrm>
            <a:custGeom>
              <a:avLst/>
              <a:gdLst/>
              <a:ahLst/>
              <a:cxnLst/>
              <a:rect r="r" b="b" t="t" l="l"/>
              <a:pathLst>
                <a:path h="700761" w="3633374">
                  <a:moveTo>
                    <a:pt x="0" y="0"/>
                  </a:moveTo>
                  <a:lnTo>
                    <a:pt x="3633374" y="0"/>
                  </a:lnTo>
                  <a:lnTo>
                    <a:pt x="3633374" y="700761"/>
                  </a:lnTo>
                  <a:lnTo>
                    <a:pt x="0" y="700761"/>
                  </a:lnTo>
                  <a:close/>
                </a:path>
              </a:pathLst>
            </a:custGeom>
            <a:solidFill>
              <a:srgbClr val="B6C2CC">
                <a:alpha val="49804"/>
              </a:srgbClr>
            </a:solidFill>
          </p:spPr>
        </p:sp>
        <p:sp>
          <p:nvSpPr>
            <p:cNvPr name="TextBox 12" id="12"/>
            <p:cNvSpPr txBox="true"/>
            <p:nvPr/>
          </p:nvSpPr>
          <p:spPr>
            <a:xfrm>
              <a:off x="0" y="-47625"/>
              <a:ext cx="3633374" cy="748386"/>
            </a:xfrm>
            <a:prstGeom prst="rect">
              <a:avLst/>
            </a:prstGeom>
          </p:spPr>
          <p:txBody>
            <a:bodyPr anchor="ctr" rtlCol="false" tIns="50800" lIns="50800" bIns="50800" rIns="50800"/>
            <a:lstStyle/>
            <a:p>
              <a:pPr algn="ctr">
                <a:lnSpc>
                  <a:spcPts val="3101"/>
                </a:lnSpc>
              </a:pPr>
            </a:p>
          </p:txBody>
        </p:sp>
      </p:grpSp>
      <p:sp>
        <p:nvSpPr>
          <p:cNvPr name="TextBox 13" id="13"/>
          <p:cNvSpPr txBox="true"/>
          <p:nvPr/>
        </p:nvSpPr>
        <p:spPr>
          <a:xfrm rot="0">
            <a:off x="2743089" y="3796947"/>
            <a:ext cx="13782607" cy="119062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What are some step that could be taken to address the highlighted issues?</a:t>
            </a:r>
          </a:p>
        </p:txBody>
      </p:sp>
      <p:grpSp>
        <p:nvGrpSpPr>
          <p:cNvPr name="Group 14" id="14"/>
          <p:cNvGrpSpPr/>
          <p:nvPr/>
        </p:nvGrpSpPr>
        <p:grpSpPr>
          <a:xfrm rot="0">
            <a:off x="655698" y="375363"/>
            <a:ext cx="16976604" cy="1459661"/>
            <a:chOff x="0" y="0"/>
            <a:chExt cx="22635472" cy="1946215"/>
          </a:xfrm>
        </p:grpSpPr>
        <p:sp>
          <p:nvSpPr>
            <p:cNvPr name="Freeform 15" id="15"/>
            <p:cNvSpPr/>
            <p:nvPr/>
          </p:nvSpPr>
          <p:spPr>
            <a:xfrm flipH="false" flipV="false" rot="0">
              <a:off x="4723546" y="45416"/>
              <a:ext cx="5432757" cy="1346154"/>
            </a:xfrm>
            <a:custGeom>
              <a:avLst/>
              <a:gdLst/>
              <a:ahLst/>
              <a:cxnLst/>
              <a:rect r="r" b="b" t="t" l="l"/>
              <a:pathLst>
                <a:path h="1346154" w="5432757">
                  <a:moveTo>
                    <a:pt x="0" y="0"/>
                  </a:moveTo>
                  <a:lnTo>
                    <a:pt x="5432757" y="0"/>
                  </a:lnTo>
                  <a:lnTo>
                    <a:pt x="5432757" y="1346154"/>
                  </a:lnTo>
                  <a:lnTo>
                    <a:pt x="0" y="13461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4723546" y="45416"/>
              <a:ext cx="5432757" cy="1346135"/>
            </a:xfrm>
            <a:custGeom>
              <a:avLst/>
              <a:gdLst/>
              <a:ahLst/>
              <a:cxnLst/>
              <a:rect r="r" b="b" t="t" l="l"/>
              <a:pathLst>
                <a:path h="1346135" w="5432757">
                  <a:moveTo>
                    <a:pt x="0" y="0"/>
                  </a:moveTo>
                  <a:lnTo>
                    <a:pt x="5432757" y="0"/>
                  </a:lnTo>
                  <a:lnTo>
                    <a:pt x="5432757" y="1346135"/>
                  </a:lnTo>
                  <a:lnTo>
                    <a:pt x="0" y="1346135"/>
                  </a:lnTo>
                  <a:lnTo>
                    <a:pt x="0" y="0"/>
                  </a:lnTo>
                  <a:close/>
                </a:path>
              </a:pathLst>
            </a:custGeom>
            <a:blipFill>
              <a:blip r:embed="rId9"/>
              <a:stretch>
                <a:fillRect l="0" t="0" r="0" b="0"/>
              </a:stretch>
            </a:blipFill>
          </p:spPr>
        </p:sp>
        <p:sp>
          <p:nvSpPr>
            <p:cNvPr name="Freeform 18" id="18"/>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10"/>
              <a:stretch>
                <a:fillRect l="0" t="0" r="0" b="0"/>
              </a:stretch>
            </a:blipFill>
          </p:spPr>
        </p:sp>
        <p:sp>
          <p:nvSpPr>
            <p:cNvPr name="Freeform 19" id="19"/>
            <p:cNvSpPr/>
            <p:nvPr/>
          </p:nvSpPr>
          <p:spPr>
            <a:xfrm flipH="false" flipV="false" rot="0">
              <a:off x="12612920" y="0"/>
              <a:ext cx="10022552" cy="1436986"/>
            </a:xfrm>
            <a:custGeom>
              <a:avLst/>
              <a:gdLst/>
              <a:ahLst/>
              <a:cxnLst/>
              <a:rect r="r" b="b" t="t" l="l"/>
              <a:pathLst>
                <a:path h="1436986" w="10022552">
                  <a:moveTo>
                    <a:pt x="0" y="0"/>
                  </a:moveTo>
                  <a:lnTo>
                    <a:pt x="10022552" y="0"/>
                  </a:lnTo>
                  <a:lnTo>
                    <a:pt x="10022552" y="1436986"/>
                  </a:lnTo>
                  <a:lnTo>
                    <a:pt x="0" y="14369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0" id="20"/>
            <p:cNvSpPr txBox="true"/>
            <p:nvPr/>
          </p:nvSpPr>
          <p:spPr>
            <a:xfrm rot="0">
              <a:off x="14425611" y="-14504"/>
              <a:ext cx="8201743" cy="1338328"/>
            </a:xfrm>
            <a:prstGeom prst="rect">
              <a:avLst/>
            </a:prstGeom>
          </p:spPr>
          <p:txBody>
            <a:bodyPr anchor="t" rtlCol="false" tIns="0" lIns="0" bIns="0" rIns="0">
              <a:spAutoFit/>
            </a:bodyPr>
            <a:lstStyle/>
            <a:p>
              <a:pPr algn="r">
                <a:lnSpc>
                  <a:spcPts val="4111"/>
                </a:lnSpc>
              </a:pPr>
              <a:r>
                <a:rPr lang="en-US" sz="2682">
                  <a:solidFill>
                    <a:srgbClr val="2E2920"/>
                  </a:solidFill>
                  <a:latin typeface="Montserrat Medium"/>
                  <a:ea typeface="Montserrat Medium"/>
                  <a:cs typeface="Montserrat Medium"/>
                  <a:sym typeface="Montserrat Medium"/>
                </a:rPr>
                <a:t>Community Benchmarking Report </a:t>
              </a:r>
              <a:r>
                <a:rPr lang="en-US" sz="2682">
                  <a:solidFill>
                    <a:srgbClr val="476372"/>
                  </a:solidFill>
                  <a:latin typeface="Montserrat"/>
                  <a:ea typeface="Montserrat"/>
                  <a:cs typeface="Montserrat"/>
                  <a:sym typeface="Montserrat"/>
                </a:rPr>
                <a:t>City of Canton, KS | 2024</a:t>
              </a:r>
            </a:p>
          </p:txBody>
        </p:sp>
      </p:grpSp>
      <p:sp>
        <p:nvSpPr>
          <p:cNvPr name="TextBox 21" id="21"/>
          <p:cNvSpPr txBox="true"/>
          <p:nvPr/>
        </p:nvSpPr>
        <p:spPr>
          <a:xfrm rot="0">
            <a:off x="2743089" y="5359047"/>
            <a:ext cx="13782607" cy="590550"/>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How will Canton measure progress on key priorities?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4851" r="0" b="-14851"/>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Moving forward</a:t>
            </a:r>
          </a:p>
        </p:txBody>
      </p:sp>
      <p:grpSp>
        <p:nvGrpSpPr>
          <p:cNvPr name="Group 10" id="10"/>
          <p:cNvGrpSpPr/>
          <p:nvPr/>
        </p:nvGrpSpPr>
        <p:grpSpPr>
          <a:xfrm rot="0">
            <a:off x="2546949" y="3600450"/>
            <a:ext cx="9202526" cy="4638445"/>
            <a:chOff x="0" y="0"/>
            <a:chExt cx="2423710" cy="1221648"/>
          </a:xfrm>
        </p:grpSpPr>
        <p:sp>
          <p:nvSpPr>
            <p:cNvPr name="Freeform 11" id="11"/>
            <p:cNvSpPr/>
            <p:nvPr/>
          </p:nvSpPr>
          <p:spPr>
            <a:xfrm flipH="false" flipV="false" rot="0">
              <a:off x="0" y="0"/>
              <a:ext cx="2423710" cy="1221648"/>
            </a:xfrm>
            <a:custGeom>
              <a:avLst/>
              <a:gdLst/>
              <a:ahLst/>
              <a:cxnLst/>
              <a:rect r="r" b="b" t="t" l="l"/>
              <a:pathLst>
                <a:path h="1221648" w="2423710">
                  <a:moveTo>
                    <a:pt x="0" y="0"/>
                  </a:moveTo>
                  <a:lnTo>
                    <a:pt x="2423710" y="0"/>
                  </a:lnTo>
                  <a:lnTo>
                    <a:pt x="2423710" y="1221648"/>
                  </a:lnTo>
                  <a:lnTo>
                    <a:pt x="0" y="1221648"/>
                  </a:lnTo>
                  <a:close/>
                </a:path>
              </a:pathLst>
            </a:custGeom>
            <a:solidFill>
              <a:srgbClr val="B6C2CC">
                <a:alpha val="49804"/>
              </a:srgbClr>
            </a:solidFill>
          </p:spPr>
        </p:sp>
        <p:sp>
          <p:nvSpPr>
            <p:cNvPr name="TextBox 12" id="12"/>
            <p:cNvSpPr txBox="true"/>
            <p:nvPr/>
          </p:nvSpPr>
          <p:spPr>
            <a:xfrm>
              <a:off x="0" y="-47625"/>
              <a:ext cx="2423710" cy="1269273"/>
            </a:xfrm>
            <a:prstGeom prst="rect">
              <a:avLst/>
            </a:prstGeom>
          </p:spPr>
          <p:txBody>
            <a:bodyPr anchor="ctr" rtlCol="false" tIns="50800" lIns="50800" bIns="50800" rIns="50800"/>
            <a:lstStyle/>
            <a:p>
              <a:pPr algn="ctr">
                <a:lnSpc>
                  <a:spcPts val="3101"/>
                </a:lnSpc>
              </a:pPr>
            </a:p>
          </p:txBody>
        </p:sp>
      </p:grpSp>
      <p:sp>
        <p:nvSpPr>
          <p:cNvPr name="TextBox 13" id="13"/>
          <p:cNvSpPr txBox="true"/>
          <p:nvPr/>
        </p:nvSpPr>
        <p:spPr>
          <a:xfrm rot="0">
            <a:off x="2743089" y="3796947"/>
            <a:ext cx="9385805" cy="6953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a:ea typeface="Montserrat"/>
                <a:cs typeface="Montserrat"/>
                <a:sym typeface="Montserrat"/>
              </a:rPr>
              <a:t>Community Priorities Shift</a:t>
            </a:r>
          </a:p>
        </p:txBody>
      </p:sp>
      <p:sp>
        <p:nvSpPr>
          <p:cNvPr name="TextBox 14" id="14"/>
          <p:cNvSpPr txBox="true"/>
          <p:nvPr/>
        </p:nvSpPr>
        <p:spPr>
          <a:xfrm rot="0">
            <a:off x="2743089" y="4808914"/>
            <a:ext cx="9385805" cy="21050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a:ea typeface="Montserrat"/>
                <a:cs typeface="Montserrat"/>
                <a:sym typeface="Montserrat"/>
              </a:rPr>
              <a:t>Grant opportunities </a:t>
            </a:r>
          </a:p>
          <a:p>
            <a:pPr algn="l" marL="1006434" indent="-503217" lvl="1">
              <a:lnSpc>
                <a:spcPts val="5593"/>
              </a:lnSpc>
              <a:buFont typeface="Arial"/>
              <a:buChar char="•"/>
            </a:pPr>
            <a:r>
              <a:rPr lang="en-US" sz="4661">
                <a:solidFill>
                  <a:srgbClr val="045B5C"/>
                </a:solidFill>
                <a:latin typeface="Montserrat"/>
                <a:ea typeface="Montserrat"/>
                <a:cs typeface="Montserrat"/>
                <a:sym typeface="Montserrat"/>
              </a:rPr>
              <a:t>Mastermind</a:t>
            </a:r>
          </a:p>
          <a:p>
            <a:pPr algn="l" marL="1006434" indent="-503217" lvl="1">
              <a:lnSpc>
                <a:spcPts val="5593"/>
              </a:lnSpc>
              <a:buFont typeface="Arial"/>
              <a:buChar char="•"/>
            </a:pPr>
            <a:r>
              <a:rPr lang="en-US" sz="4661">
                <a:solidFill>
                  <a:srgbClr val="045B5C"/>
                </a:solidFill>
                <a:latin typeface="Montserrat"/>
                <a:ea typeface="Montserrat"/>
                <a:cs typeface="Montserrat"/>
                <a:sym typeface="Montserrat"/>
              </a:rPr>
              <a:t>County Grants</a:t>
            </a:r>
          </a:p>
        </p:txBody>
      </p:sp>
      <p:sp>
        <p:nvSpPr>
          <p:cNvPr name="TextBox 15" id="15"/>
          <p:cNvSpPr txBox="true"/>
          <p:nvPr/>
        </p:nvSpPr>
        <p:spPr>
          <a:xfrm rot="0">
            <a:off x="2743089" y="7247314"/>
            <a:ext cx="9385805" cy="6953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a:ea typeface="Montserrat"/>
                <a:cs typeface="Montserrat"/>
                <a:sym typeface="Montserrat"/>
              </a:rPr>
              <a:t>Master Convenings</a:t>
            </a:r>
          </a:p>
        </p:txBody>
      </p:sp>
      <p:grpSp>
        <p:nvGrpSpPr>
          <p:cNvPr name="Group 16" id="16"/>
          <p:cNvGrpSpPr/>
          <p:nvPr/>
        </p:nvGrpSpPr>
        <p:grpSpPr>
          <a:xfrm rot="0">
            <a:off x="655698" y="375363"/>
            <a:ext cx="16976604" cy="1459661"/>
            <a:chOff x="0" y="0"/>
            <a:chExt cx="22635472" cy="1946215"/>
          </a:xfrm>
        </p:grpSpPr>
        <p:sp>
          <p:nvSpPr>
            <p:cNvPr name="Freeform 17" id="17"/>
            <p:cNvSpPr/>
            <p:nvPr/>
          </p:nvSpPr>
          <p:spPr>
            <a:xfrm flipH="false" flipV="false" rot="0">
              <a:off x="4723546" y="45416"/>
              <a:ext cx="5432757" cy="1346154"/>
            </a:xfrm>
            <a:custGeom>
              <a:avLst/>
              <a:gdLst/>
              <a:ahLst/>
              <a:cxnLst/>
              <a:rect r="r" b="b" t="t" l="l"/>
              <a:pathLst>
                <a:path h="1346154" w="5432757">
                  <a:moveTo>
                    <a:pt x="0" y="0"/>
                  </a:moveTo>
                  <a:lnTo>
                    <a:pt x="5432757" y="0"/>
                  </a:lnTo>
                  <a:lnTo>
                    <a:pt x="5432757" y="1346154"/>
                  </a:lnTo>
                  <a:lnTo>
                    <a:pt x="0" y="13461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9" id="19"/>
            <p:cNvSpPr/>
            <p:nvPr/>
          </p:nvSpPr>
          <p:spPr>
            <a:xfrm flipH="false" flipV="false" rot="0">
              <a:off x="4723546" y="45416"/>
              <a:ext cx="5432757" cy="1346135"/>
            </a:xfrm>
            <a:custGeom>
              <a:avLst/>
              <a:gdLst/>
              <a:ahLst/>
              <a:cxnLst/>
              <a:rect r="r" b="b" t="t" l="l"/>
              <a:pathLst>
                <a:path h="1346135" w="5432757">
                  <a:moveTo>
                    <a:pt x="0" y="0"/>
                  </a:moveTo>
                  <a:lnTo>
                    <a:pt x="5432757" y="0"/>
                  </a:lnTo>
                  <a:lnTo>
                    <a:pt x="5432757" y="1346135"/>
                  </a:lnTo>
                  <a:lnTo>
                    <a:pt x="0" y="1346135"/>
                  </a:lnTo>
                  <a:lnTo>
                    <a:pt x="0" y="0"/>
                  </a:lnTo>
                  <a:close/>
                </a:path>
              </a:pathLst>
            </a:custGeom>
            <a:blipFill>
              <a:blip r:embed="rId9"/>
              <a:stretch>
                <a:fillRect l="0" t="0" r="0" b="0"/>
              </a:stretch>
            </a:blipFill>
          </p:spPr>
        </p:sp>
        <p:sp>
          <p:nvSpPr>
            <p:cNvPr name="Freeform 20" id="20"/>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10"/>
              <a:stretch>
                <a:fillRect l="0" t="0" r="0" b="0"/>
              </a:stretch>
            </a:blipFill>
          </p:spPr>
        </p:sp>
        <p:sp>
          <p:nvSpPr>
            <p:cNvPr name="Freeform 21" id="21"/>
            <p:cNvSpPr/>
            <p:nvPr/>
          </p:nvSpPr>
          <p:spPr>
            <a:xfrm flipH="false" flipV="false" rot="0">
              <a:off x="12612920" y="0"/>
              <a:ext cx="10022552" cy="1436986"/>
            </a:xfrm>
            <a:custGeom>
              <a:avLst/>
              <a:gdLst/>
              <a:ahLst/>
              <a:cxnLst/>
              <a:rect r="r" b="b" t="t" l="l"/>
              <a:pathLst>
                <a:path h="1436986" w="10022552">
                  <a:moveTo>
                    <a:pt x="0" y="0"/>
                  </a:moveTo>
                  <a:lnTo>
                    <a:pt x="10022552" y="0"/>
                  </a:lnTo>
                  <a:lnTo>
                    <a:pt x="10022552" y="1436986"/>
                  </a:lnTo>
                  <a:lnTo>
                    <a:pt x="0" y="14369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2" id="22"/>
            <p:cNvSpPr txBox="true"/>
            <p:nvPr/>
          </p:nvSpPr>
          <p:spPr>
            <a:xfrm rot="0">
              <a:off x="14425611" y="-14504"/>
              <a:ext cx="8201743" cy="1338328"/>
            </a:xfrm>
            <a:prstGeom prst="rect">
              <a:avLst/>
            </a:prstGeom>
          </p:spPr>
          <p:txBody>
            <a:bodyPr anchor="t" rtlCol="false" tIns="0" lIns="0" bIns="0" rIns="0">
              <a:spAutoFit/>
            </a:bodyPr>
            <a:lstStyle/>
            <a:p>
              <a:pPr algn="r">
                <a:lnSpc>
                  <a:spcPts val="4111"/>
                </a:lnSpc>
              </a:pPr>
              <a:r>
                <a:rPr lang="en-US" sz="2682">
                  <a:solidFill>
                    <a:srgbClr val="2E2920"/>
                  </a:solidFill>
                  <a:latin typeface="Montserrat Medium"/>
                  <a:ea typeface="Montserrat Medium"/>
                  <a:cs typeface="Montserrat Medium"/>
                  <a:sym typeface="Montserrat Medium"/>
                </a:rPr>
                <a:t>Community Benchmarking Report </a:t>
              </a:r>
              <a:r>
                <a:rPr lang="en-US" sz="2682">
                  <a:solidFill>
                    <a:srgbClr val="476372"/>
                  </a:solidFill>
                  <a:latin typeface="Montserrat"/>
                  <a:ea typeface="Montserrat"/>
                  <a:cs typeface="Montserrat"/>
                  <a:sym typeface="Montserrat"/>
                </a:rPr>
                <a:t>City of Canton, KS | 2024</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4851" r="0" b="-14851"/>
            </a:stretch>
          </a:blipFill>
        </p:spPr>
      </p:sp>
      <p:sp>
        <p:nvSpPr>
          <p:cNvPr name="Freeform 3" id="3"/>
          <p:cNvSpPr/>
          <p:nvPr/>
        </p:nvSpPr>
        <p:spPr>
          <a:xfrm flipH="false" flipV="false" rot="0">
            <a:off x="0" y="-7043738"/>
            <a:ext cx="18288000" cy="24383990"/>
          </a:xfrm>
          <a:custGeom>
            <a:avLst/>
            <a:gdLst/>
            <a:ahLst/>
            <a:cxnLst/>
            <a:rect r="r" b="b" t="t" l="l"/>
            <a:pathLst>
              <a:path h="24383990" w="18288000">
                <a:moveTo>
                  <a:pt x="0" y="0"/>
                </a:moveTo>
                <a:lnTo>
                  <a:pt x="18288000" y="0"/>
                </a:lnTo>
                <a:lnTo>
                  <a:pt x="18288000" y="24383991"/>
                </a:lnTo>
                <a:lnTo>
                  <a:pt x="0" y="243839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028934" y="7632170"/>
            <a:ext cx="2159510" cy="1167472"/>
          </a:xfrm>
          <a:custGeom>
            <a:avLst/>
            <a:gdLst/>
            <a:ahLst/>
            <a:cxnLst/>
            <a:rect r="r" b="b" t="t" l="l"/>
            <a:pathLst>
              <a:path h="1167472" w="2159510">
                <a:moveTo>
                  <a:pt x="0" y="0"/>
                </a:moveTo>
                <a:lnTo>
                  <a:pt x="2159510" y="0"/>
                </a:lnTo>
                <a:lnTo>
                  <a:pt x="2159510" y="1167472"/>
                </a:lnTo>
                <a:lnTo>
                  <a:pt x="0" y="11674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7080335" y="5555288"/>
            <a:ext cx="4153506" cy="1520100"/>
          </a:xfrm>
          <a:custGeom>
            <a:avLst/>
            <a:gdLst/>
            <a:ahLst/>
            <a:cxnLst/>
            <a:rect r="r" b="b" t="t" l="l"/>
            <a:pathLst>
              <a:path h="1520100" w="4153506">
                <a:moveTo>
                  <a:pt x="0" y="0"/>
                </a:moveTo>
                <a:lnTo>
                  <a:pt x="4153506" y="0"/>
                </a:lnTo>
                <a:lnTo>
                  <a:pt x="4153506" y="1520100"/>
                </a:lnTo>
                <a:lnTo>
                  <a:pt x="0" y="15201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6" id="6"/>
          <p:cNvGrpSpPr/>
          <p:nvPr/>
        </p:nvGrpSpPr>
        <p:grpSpPr>
          <a:xfrm rot="0">
            <a:off x="1000296" y="9603441"/>
            <a:ext cx="4634251" cy="416364"/>
            <a:chOff x="0" y="0"/>
            <a:chExt cx="6179002" cy="555152"/>
          </a:xfrm>
        </p:grpSpPr>
        <p:sp>
          <p:nvSpPr>
            <p:cNvPr name="Freeform 7" id="7"/>
            <p:cNvSpPr/>
            <p:nvPr/>
          </p:nvSpPr>
          <p:spPr>
            <a:xfrm flipH="false" flipV="false" rot="0">
              <a:off x="0" y="0"/>
              <a:ext cx="6179002" cy="555152"/>
            </a:xfrm>
            <a:custGeom>
              <a:avLst/>
              <a:gdLst/>
              <a:ahLst/>
              <a:cxnLst/>
              <a:rect r="r" b="b" t="t" l="l"/>
              <a:pathLst>
                <a:path h="555152" w="6179002">
                  <a:moveTo>
                    <a:pt x="0" y="0"/>
                  </a:moveTo>
                  <a:lnTo>
                    <a:pt x="6179002" y="0"/>
                  </a:lnTo>
                  <a:lnTo>
                    <a:pt x="6179002" y="555152"/>
                  </a:lnTo>
                  <a:lnTo>
                    <a:pt x="0" y="5551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531587" y="125370"/>
              <a:ext cx="5221302" cy="277347"/>
            </a:xfrm>
            <a:prstGeom prst="rect">
              <a:avLst/>
            </a:prstGeom>
          </p:spPr>
          <p:txBody>
            <a:bodyPr anchor="t" rtlCol="false" tIns="0" lIns="0" bIns="0" rIns="0">
              <a:spAutoFit/>
            </a:bodyPr>
            <a:lstStyle/>
            <a:p>
              <a:pPr algn="l">
                <a:lnSpc>
                  <a:spcPts val="1772"/>
                </a:lnSpc>
              </a:pPr>
              <a:r>
                <a:rPr lang="en-US" sz="1266">
                  <a:solidFill>
                    <a:srgbClr val="000000"/>
                  </a:solidFill>
                  <a:latin typeface="Montserrat Medium"/>
                  <a:ea typeface="Montserrat Medium"/>
                  <a:cs typeface="Montserrat Medium"/>
                  <a:sym typeface="Montserrat Medium"/>
                </a:rPr>
                <a:t>Betsy Davis | betsy@mcphersonfoundation.org</a:t>
              </a:r>
            </a:p>
          </p:txBody>
        </p:sp>
      </p:grpSp>
      <p:sp>
        <p:nvSpPr>
          <p:cNvPr name="Freeform 9" id="9"/>
          <p:cNvSpPr/>
          <p:nvPr/>
        </p:nvSpPr>
        <p:spPr>
          <a:xfrm flipH="true" flipV="true" rot="0">
            <a:off x="-1394090" y="235710"/>
            <a:ext cx="9423024" cy="9168995"/>
          </a:xfrm>
          <a:custGeom>
            <a:avLst/>
            <a:gdLst/>
            <a:ahLst/>
            <a:cxnLst/>
            <a:rect r="r" b="b" t="t" l="l"/>
            <a:pathLst>
              <a:path h="9168995" w="9423024">
                <a:moveTo>
                  <a:pt x="9423024" y="9168995"/>
                </a:moveTo>
                <a:lnTo>
                  <a:pt x="0" y="9168995"/>
                </a:lnTo>
                <a:lnTo>
                  <a:pt x="0" y="0"/>
                </a:lnTo>
                <a:lnTo>
                  <a:pt x="9423024" y="0"/>
                </a:lnTo>
                <a:lnTo>
                  <a:pt x="9423024" y="9168995"/>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1787864" y="1028700"/>
            <a:ext cx="2953178" cy="728457"/>
          </a:xfrm>
          <a:custGeom>
            <a:avLst/>
            <a:gdLst/>
            <a:ahLst/>
            <a:cxnLst/>
            <a:rect r="r" b="b" t="t" l="l"/>
            <a:pathLst>
              <a:path h="728457" w="2953178">
                <a:moveTo>
                  <a:pt x="0" y="0"/>
                </a:moveTo>
                <a:lnTo>
                  <a:pt x="2953178" y="0"/>
                </a:lnTo>
                <a:lnTo>
                  <a:pt x="2953178" y="728457"/>
                </a:lnTo>
                <a:lnTo>
                  <a:pt x="0" y="728457"/>
                </a:lnTo>
                <a:lnTo>
                  <a:pt x="0" y="0"/>
                </a:lnTo>
                <a:close/>
              </a:path>
            </a:pathLst>
          </a:custGeom>
          <a:blipFill>
            <a:blip r:embed="rId13"/>
            <a:stretch>
              <a:fillRect l="0" t="0" r="0" b="0"/>
            </a:stretch>
          </a:blipFill>
        </p:spPr>
      </p:sp>
      <p:sp>
        <p:nvSpPr>
          <p:cNvPr name="Freeform 11" id="11"/>
          <p:cNvSpPr/>
          <p:nvPr/>
        </p:nvSpPr>
        <p:spPr>
          <a:xfrm flipH="false" flipV="false" rot="0">
            <a:off x="2225558" y="7479336"/>
            <a:ext cx="2042138" cy="1104018"/>
          </a:xfrm>
          <a:custGeom>
            <a:avLst/>
            <a:gdLst/>
            <a:ahLst/>
            <a:cxnLst/>
            <a:rect r="r" b="b" t="t" l="l"/>
            <a:pathLst>
              <a:path h="1104018" w="2042138">
                <a:moveTo>
                  <a:pt x="0" y="0"/>
                </a:moveTo>
                <a:lnTo>
                  <a:pt x="2042138" y="0"/>
                </a:lnTo>
                <a:lnTo>
                  <a:pt x="2042138" y="1104018"/>
                </a:lnTo>
                <a:lnTo>
                  <a:pt x="0" y="1104018"/>
                </a:lnTo>
                <a:lnTo>
                  <a:pt x="0" y="0"/>
                </a:lnTo>
                <a:close/>
              </a:path>
            </a:pathLst>
          </a:custGeom>
          <a:blipFill>
            <a:blip r:embed="rId14"/>
            <a:stretch>
              <a:fillRect l="0" t="0" r="0" b="0"/>
            </a:stretch>
          </a:blipFill>
        </p:spPr>
      </p:sp>
      <p:sp>
        <p:nvSpPr>
          <p:cNvPr name="TextBox 12" id="12"/>
          <p:cNvSpPr txBox="true"/>
          <p:nvPr/>
        </p:nvSpPr>
        <p:spPr>
          <a:xfrm rot="0">
            <a:off x="1021541" y="4209784"/>
            <a:ext cx="4591762" cy="2790149"/>
          </a:xfrm>
          <a:prstGeom prst="rect">
            <a:avLst/>
          </a:prstGeom>
        </p:spPr>
        <p:txBody>
          <a:bodyPr anchor="t" rtlCol="false" tIns="0" lIns="0" bIns="0" rIns="0">
            <a:spAutoFit/>
          </a:bodyPr>
          <a:lstStyle/>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Fill Out the Card on your table </a:t>
            </a:r>
          </a:p>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Sign up for Our Newsletter</a:t>
            </a:r>
          </a:p>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Participate in continuing projects</a:t>
            </a:r>
          </a:p>
        </p:txBody>
      </p:sp>
      <p:sp>
        <p:nvSpPr>
          <p:cNvPr name="TextBox 13" id="13"/>
          <p:cNvSpPr txBox="true"/>
          <p:nvPr/>
        </p:nvSpPr>
        <p:spPr>
          <a:xfrm rot="0">
            <a:off x="1044241" y="2472130"/>
            <a:ext cx="4546361" cy="1080429"/>
          </a:xfrm>
          <a:prstGeom prst="rect">
            <a:avLst/>
          </a:prstGeom>
        </p:spPr>
        <p:txBody>
          <a:bodyPr anchor="t" rtlCol="false" tIns="0" lIns="0" bIns="0" rIns="0">
            <a:spAutoFit/>
          </a:bodyPr>
          <a:lstStyle/>
          <a:p>
            <a:pPr algn="ctr">
              <a:lnSpc>
                <a:spcPts val="4271"/>
              </a:lnSpc>
            </a:pPr>
            <a:r>
              <a:rPr lang="en-US" sz="3559">
                <a:solidFill>
                  <a:srgbClr val="000000"/>
                </a:solidFill>
                <a:latin typeface="Montserrat Semi-Bold"/>
                <a:ea typeface="Montserrat Semi-Bold"/>
                <a:cs typeface="Montserrat Semi-Bold"/>
                <a:sym typeface="Montserrat Semi-Bold"/>
              </a:rPr>
              <a:t>Lets Continue the Conversation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4808" r="0" b="-14808"/>
            </a:stretch>
          </a:blipFill>
        </p:spPr>
      </p:sp>
      <p:sp>
        <p:nvSpPr>
          <p:cNvPr name="Freeform 3" id="3"/>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6" id="6"/>
          <p:cNvGrpSpPr/>
          <p:nvPr/>
        </p:nvGrpSpPr>
        <p:grpSpPr>
          <a:xfrm rot="0">
            <a:off x="1706516" y="2372908"/>
            <a:ext cx="14874968" cy="5541185"/>
            <a:chOff x="0" y="0"/>
            <a:chExt cx="19833291" cy="7388246"/>
          </a:xfrm>
        </p:grpSpPr>
        <p:sp>
          <p:nvSpPr>
            <p:cNvPr name="Freeform 7" id="7"/>
            <p:cNvSpPr/>
            <p:nvPr/>
          </p:nvSpPr>
          <p:spPr>
            <a:xfrm flipH="false" flipV="false" rot="0">
              <a:off x="0" y="0"/>
              <a:ext cx="19833291" cy="7388246"/>
            </a:xfrm>
            <a:custGeom>
              <a:avLst/>
              <a:gdLst/>
              <a:ahLst/>
              <a:cxnLst/>
              <a:rect r="r" b="b" t="t" l="l"/>
              <a:pathLst>
                <a:path h="7388246" w="19833291">
                  <a:moveTo>
                    <a:pt x="0" y="0"/>
                  </a:moveTo>
                  <a:lnTo>
                    <a:pt x="19833291" y="0"/>
                  </a:lnTo>
                  <a:lnTo>
                    <a:pt x="19833291" y="7388246"/>
                  </a:lnTo>
                  <a:lnTo>
                    <a:pt x="0" y="738824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4972681" y="5518504"/>
              <a:ext cx="609029" cy="560225"/>
            </a:xfrm>
            <a:custGeom>
              <a:avLst/>
              <a:gdLst/>
              <a:ahLst/>
              <a:cxnLst/>
              <a:rect r="r" b="b" t="t" l="l"/>
              <a:pathLst>
                <a:path h="560225" w="609029">
                  <a:moveTo>
                    <a:pt x="0" y="0"/>
                  </a:moveTo>
                  <a:lnTo>
                    <a:pt x="609029" y="0"/>
                  </a:lnTo>
                  <a:lnTo>
                    <a:pt x="609029" y="560225"/>
                  </a:lnTo>
                  <a:lnTo>
                    <a:pt x="0" y="560225"/>
                  </a:lnTo>
                  <a:lnTo>
                    <a:pt x="0" y="0"/>
                  </a:lnTo>
                  <a:close/>
                </a:path>
              </a:pathLst>
            </a:custGeom>
            <a:blipFill>
              <a:blip r:embed="rId11"/>
              <a:stretch>
                <a:fillRect l="0" t="0" r="0" b="0"/>
              </a:stretch>
            </a:blipFill>
          </p:spPr>
        </p:sp>
        <p:sp>
          <p:nvSpPr>
            <p:cNvPr name="Freeform 9" id="9"/>
            <p:cNvSpPr/>
            <p:nvPr/>
          </p:nvSpPr>
          <p:spPr>
            <a:xfrm flipH="false" flipV="false" rot="0">
              <a:off x="9236747" y="5508370"/>
              <a:ext cx="609029" cy="560225"/>
            </a:xfrm>
            <a:custGeom>
              <a:avLst/>
              <a:gdLst/>
              <a:ahLst/>
              <a:cxnLst/>
              <a:rect r="r" b="b" t="t" l="l"/>
              <a:pathLst>
                <a:path h="560225" w="609029">
                  <a:moveTo>
                    <a:pt x="0" y="0"/>
                  </a:moveTo>
                  <a:lnTo>
                    <a:pt x="609029" y="0"/>
                  </a:lnTo>
                  <a:lnTo>
                    <a:pt x="609029" y="560224"/>
                  </a:lnTo>
                  <a:lnTo>
                    <a:pt x="0" y="56022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9236747" y="5508370"/>
              <a:ext cx="609029" cy="560225"/>
            </a:xfrm>
            <a:custGeom>
              <a:avLst/>
              <a:gdLst/>
              <a:ahLst/>
              <a:cxnLst/>
              <a:rect r="r" b="b" t="t" l="l"/>
              <a:pathLst>
                <a:path h="560225" w="609029">
                  <a:moveTo>
                    <a:pt x="0" y="0"/>
                  </a:moveTo>
                  <a:lnTo>
                    <a:pt x="609029" y="0"/>
                  </a:lnTo>
                  <a:lnTo>
                    <a:pt x="609029" y="560224"/>
                  </a:lnTo>
                  <a:lnTo>
                    <a:pt x="0" y="560224"/>
                  </a:lnTo>
                  <a:lnTo>
                    <a:pt x="0" y="0"/>
                  </a:lnTo>
                  <a:close/>
                </a:path>
              </a:pathLst>
            </a:custGeom>
            <a:blipFill>
              <a:blip r:embed="rId11"/>
              <a:stretch>
                <a:fillRect l="0" t="0" r="0" b="0"/>
              </a:stretch>
            </a:blipFill>
          </p:spPr>
        </p:sp>
        <p:sp>
          <p:nvSpPr>
            <p:cNvPr name="Freeform 11" id="11"/>
            <p:cNvSpPr/>
            <p:nvPr/>
          </p:nvSpPr>
          <p:spPr>
            <a:xfrm flipH="false" flipV="false" rot="0">
              <a:off x="13693380" y="5606198"/>
              <a:ext cx="479950" cy="378592"/>
            </a:xfrm>
            <a:custGeom>
              <a:avLst/>
              <a:gdLst/>
              <a:ahLst/>
              <a:cxnLst/>
              <a:rect r="r" b="b" t="t" l="l"/>
              <a:pathLst>
                <a:path h="378592" w="479950">
                  <a:moveTo>
                    <a:pt x="0" y="0"/>
                  </a:moveTo>
                  <a:lnTo>
                    <a:pt x="479950" y="0"/>
                  </a:lnTo>
                  <a:lnTo>
                    <a:pt x="479950" y="378592"/>
                  </a:lnTo>
                  <a:lnTo>
                    <a:pt x="0" y="37859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13693380" y="5606198"/>
              <a:ext cx="479950" cy="378576"/>
            </a:xfrm>
            <a:custGeom>
              <a:avLst/>
              <a:gdLst/>
              <a:ahLst/>
              <a:cxnLst/>
              <a:rect r="r" b="b" t="t" l="l"/>
              <a:pathLst>
                <a:path h="378576" w="479950">
                  <a:moveTo>
                    <a:pt x="0" y="0"/>
                  </a:moveTo>
                  <a:lnTo>
                    <a:pt x="479950" y="0"/>
                  </a:lnTo>
                  <a:lnTo>
                    <a:pt x="479950" y="378577"/>
                  </a:lnTo>
                  <a:lnTo>
                    <a:pt x="0" y="378577"/>
                  </a:lnTo>
                  <a:lnTo>
                    <a:pt x="0" y="0"/>
                  </a:lnTo>
                  <a:close/>
                </a:path>
              </a:pathLst>
            </a:custGeom>
            <a:blipFill>
              <a:blip r:embed="rId16"/>
              <a:stretch>
                <a:fillRect l="0" t="0" r="0" b="-4"/>
              </a:stretch>
            </a:blipFill>
          </p:spPr>
        </p:sp>
        <p:sp>
          <p:nvSpPr>
            <p:cNvPr name="Freeform 13" id="13"/>
            <p:cNvSpPr/>
            <p:nvPr/>
          </p:nvSpPr>
          <p:spPr>
            <a:xfrm flipH="false" flipV="false" rot="0">
              <a:off x="10017290" y="5315081"/>
              <a:ext cx="1149660" cy="905276"/>
            </a:xfrm>
            <a:custGeom>
              <a:avLst/>
              <a:gdLst/>
              <a:ahLst/>
              <a:cxnLst/>
              <a:rect r="r" b="b" t="t" l="l"/>
              <a:pathLst>
                <a:path h="905276" w="1149660">
                  <a:moveTo>
                    <a:pt x="0" y="0"/>
                  </a:moveTo>
                  <a:lnTo>
                    <a:pt x="1149660" y="0"/>
                  </a:lnTo>
                  <a:lnTo>
                    <a:pt x="1149660" y="905276"/>
                  </a:lnTo>
                  <a:lnTo>
                    <a:pt x="0" y="90527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4" id="14"/>
            <p:cNvSpPr/>
            <p:nvPr/>
          </p:nvSpPr>
          <p:spPr>
            <a:xfrm flipH="false" flipV="false" rot="0">
              <a:off x="14204533" y="5230932"/>
              <a:ext cx="3779927" cy="1135274"/>
            </a:xfrm>
            <a:custGeom>
              <a:avLst/>
              <a:gdLst/>
              <a:ahLst/>
              <a:cxnLst/>
              <a:rect r="r" b="b" t="t" l="l"/>
              <a:pathLst>
                <a:path h="1135274" w="3779927">
                  <a:moveTo>
                    <a:pt x="0" y="0"/>
                  </a:moveTo>
                  <a:lnTo>
                    <a:pt x="3779927" y="0"/>
                  </a:lnTo>
                  <a:lnTo>
                    <a:pt x="3779927" y="1135274"/>
                  </a:lnTo>
                  <a:lnTo>
                    <a:pt x="0" y="1135274"/>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5" id="15"/>
            <p:cNvSpPr/>
            <p:nvPr/>
          </p:nvSpPr>
          <p:spPr>
            <a:xfrm flipH="false" flipV="false" rot="0">
              <a:off x="5788317" y="5374867"/>
              <a:ext cx="1054074" cy="884521"/>
            </a:xfrm>
            <a:custGeom>
              <a:avLst/>
              <a:gdLst/>
              <a:ahLst/>
              <a:cxnLst/>
              <a:rect r="r" b="b" t="t" l="l"/>
              <a:pathLst>
                <a:path h="884521" w="1054074">
                  <a:moveTo>
                    <a:pt x="0" y="0"/>
                  </a:moveTo>
                  <a:lnTo>
                    <a:pt x="1054075" y="0"/>
                  </a:lnTo>
                  <a:lnTo>
                    <a:pt x="1054075" y="884521"/>
                  </a:lnTo>
                  <a:lnTo>
                    <a:pt x="0" y="884521"/>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6" id="16"/>
            <p:cNvSpPr/>
            <p:nvPr/>
          </p:nvSpPr>
          <p:spPr>
            <a:xfrm flipH="false" flipV="false" rot="0">
              <a:off x="1501378" y="5331789"/>
              <a:ext cx="1203076" cy="913402"/>
            </a:xfrm>
            <a:custGeom>
              <a:avLst/>
              <a:gdLst/>
              <a:ahLst/>
              <a:cxnLst/>
              <a:rect r="r" b="b" t="t" l="l"/>
              <a:pathLst>
                <a:path h="913402" w="1203076">
                  <a:moveTo>
                    <a:pt x="0" y="0"/>
                  </a:moveTo>
                  <a:lnTo>
                    <a:pt x="1203077" y="0"/>
                  </a:lnTo>
                  <a:lnTo>
                    <a:pt x="1203077" y="913402"/>
                  </a:lnTo>
                  <a:lnTo>
                    <a:pt x="0" y="913402"/>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17" id="17"/>
            <p:cNvSpPr/>
            <p:nvPr/>
          </p:nvSpPr>
          <p:spPr>
            <a:xfrm flipH="false" flipV="false" rot="0">
              <a:off x="10017290" y="5315081"/>
              <a:ext cx="1149660" cy="905276"/>
            </a:xfrm>
            <a:custGeom>
              <a:avLst/>
              <a:gdLst/>
              <a:ahLst/>
              <a:cxnLst/>
              <a:rect r="r" b="b" t="t" l="l"/>
              <a:pathLst>
                <a:path h="905276" w="1149660">
                  <a:moveTo>
                    <a:pt x="0" y="0"/>
                  </a:moveTo>
                  <a:lnTo>
                    <a:pt x="1149660" y="0"/>
                  </a:lnTo>
                  <a:lnTo>
                    <a:pt x="1149660" y="905276"/>
                  </a:lnTo>
                  <a:lnTo>
                    <a:pt x="0" y="905276"/>
                  </a:lnTo>
                  <a:lnTo>
                    <a:pt x="0" y="0"/>
                  </a:lnTo>
                  <a:close/>
                </a:path>
              </a:pathLst>
            </a:custGeom>
            <a:blipFill>
              <a:blip r:embed="rId25"/>
              <a:stretch>
                <a:fillRect l="-377400" t="-42409" r="-205380" b="-411484"/>
              </a:stretch>
            </a:blipFill>
          </p:spPr>
        </p:sp>
        <p:sp>
          <p:nvSpPr>
            <p:cNvPr name="Freeform 18" id="18"/>
            <p:cNvSpPr/>
            <p:nvPr/>
          </p:nvSpPr>
          <p:spPr>
            <a:xfrm flipH="false" flipV="false" rot="0">
              <a:off x="5788317" y="5374867"/>
              <a:ext cx="1054074" cy="884521"/>
            </a:xfrm>
            <a:custGeom>
              <a:avLst/>
              <a:gdLst/>
              <a:ahLst/>
              <a:cxnLst/>
              <a:rect r="r" b="b" t="t" l="l"/>
              <a:pathLst>
                <a:path h="884521" w="1054074">
                  <a:moveTo>
                    <a:pt x="0" y="0"/>
                  </a:moveTo>
                  <a:lnTo>
                    <a:pt x="1054075" y="0"/>
                  </a:lnTo>
                  <a:lnTo>
                    <a:pt x="1054075" y="884521"/>
                  </a:lnTo>
                  <a:lnTo>
                    <a:pt x="0" y="884521"/>
                  </a:lnTo>
                  <a:lnTo>
                    <a:pt x="0" y="0"/>
                  </a:lnTo>
                  <a:close/>
                </a:path>
              </a:pathLst>
            </a:custGeom>
            <a:blipFill>
              <a:blip r:embed="rId25"/>
              <a:stretch>
                <a:fillRect l="-226970" t="-42409" r="-400671" b="-411482"/>
              </a:stretch>
            </a:blipFill>
          </p:spPr>
        </p:sp>
        <p:sp>
          <p:nvSpPr>
            <p:cNvPr name="Freeform 19" id="19"/>
            <p:cNvSpPr/>
            <p:nvPr/>
          </p:nvSpPr>
          <p:spPr>
            <a:xfrm flipH="false" flipV="false" rot="0">
              <a:off x="1501378" y="5331789"/>
              <a:ext cx="1203076" cy="913402"/>
            </a:xfrm>
            <a:custGeom>
              <a:avLst/>
              <a:gdLst/>
              <a:ahLst/>
              <a:cxnLst/>
              <a:rect r="r" b="b" t="t" l="l"/>
              <a:pathLst>
                <a:path h="913402" w="1203076">
                  <a:moveTo>
                    <a:pt x="0" y="0"/>
                  </a:moveTo>
                  <a:lnTo>
                    <a:pt x="1203077" y="0"/>
                  </a:lnTo>
                  <a:lnTo>
                    <a:pt x="1203077" y="913402"/>
                  </a:lnTo>
                  <a:lnTo>
                    <a:pt x="0" y="913402"/>
                  </a:lnTo>
                  <a:lnTo>
                    <a:pt x="0" y="0"/>
                  </a:lnTo>
                  <a:close/>
                </a:path>
              </a:pathLst>
            </a:custGeom>
            <a:blipFill>
              <a:blip r:embed="rId25"/>
              <a:stretch>
                <a:fillRect l="-49159" t="-42410" r="-509166" b="-411476"/>
              </a:stretch>
            </a:blipFill>
          </p:spPr>
        </p:sp>
        <p:sp>
          <p:nvSpPr>
            <p:cNvPr name="Freeform 20" id="20"/>
            <p:cNvSpPr/>
            <p:nvPr/>
          </p:nvSpPr>
          <p:spPr>
            <a:xfrm flipH="false" flipV="false" rot="0">
              <a:off x="809001" y="507388"/>
              <a:ext cx="17689343" cy="3042180"/>
            </a:xfrm>
            <a:custGeom>
              <a:avLst/>
              <a:gdLst/>
              <a:ahLst/>
              <a:cxnLst/>
              <a:rect r="r" b="b" t="t" l="l"/>
              <a:pathLst>
                <a:path h="3042180" w="17689343">
                  <a:moveTo>
                    <a:pt x="0" y="0"/>
                  </a:moveTo>
                  <a:lnTo>
                    <a:pt x="17689342" y="0"/>
                  </a:lnTo>
                  <a:lnTo>
                    <a:pt x="17689342" y="3042180"/>
                  </a:lnTo>
                  <a:lnTo>
                    <a:pt x="0" y="3042180"/>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TextBox 21" id="21"/>
            <p:cNvSpPr txBox="true"/>
            <p:nvPr/>
          </p:nvSpPr>
          <p:spPr>
            <a:xfrm rot="0">
              <a:off x="950190" y="652390"/>
              <a:ext cx="17816570" cy="2635539"/>
            </a:xfrm>
            <a:prstGeom prst="rect">
              <a:avLst/>
            </a:prstGeom>
          </p:spPr>
          <p:txBody>
            <a:bodyPr anchor="t" rtlCol="false" tIns="0" lIns="0" bIns="0" rIns="0">
              <a:spAutoFit/>
            </a:bodyPr>
            <a:lstStyle/>
            <a:p>
              <a:pPr algn="just">
                <a:lnSpc>
                  <a:spcPts val="2668"/>
                </a:lnSpc>
              </a:pPr>
              <a:r>
                <a:rPr lang="en-US" sz="2223" spc="15">
                  <a:solidFill>
                    <a:srgbClr val="000000"/>
                  </a:solidFill>
                  <a:latin typeface="Montserrat"/>
                  <a:ea typeface="Montserrat"/>
                  <a:cs typeface="Montserrat"/>
                  <a:sym typeface="Montserrat"/>
                </a:rPr>
                <a:t>The Community Benchmarking report has been commissioned by McPherson County Community Foundation to help local residents gain a better understanding of the most pressing opportunities that the local towns face. The annual reports that are generated will help leaders determine the extent to which the efforts are having an impact on the local residents. The reports are also a way for the the various towns in McPherson County to pursue grants to help further their local efforts.</a:t>
              </a:r>
            </a:p>
          </p:txBody>
        </p:sp>
        <p:sp>
          <p:nvSpPr>
            <p:cNvPr name="TextBox 22" id="22"/>
            <p:cNvSpPr txBox="true"/>
            <p:nvPr/>
          </p:nvSpPr>
          <p:spPr>
            <a:xfrm rot="0">
              <a:off x="2651697" y="3637252"/>
              <a:ext cx="14284196" cy="1184764"/>
            </a:xfrm>
            <a:prstGeom prst="rect">
              <a:avLst/>
            </a:prstGeom>
          </p:spPr>
          <p:txBody>
            <a:bodyPr anchor="t" rtlCol="false" tIns="0" lIns="0" bIns="0" rIns="0">
              <a:spAutoFit/>
            </a:bodyPr>
            <a:lstStyle/>
            <a:p>
              <a:pPr algn="ctr">
                <a:lnSpc>
                  <a:spcPts val="5558"/>
                </a:lnSpc>
              </a:pPr>
              <a:r>
                <a:rPr lang="en-US" sz="2223">
                  <a:solidFill>
                    <a:srgbClr val="476372"/>
                  </a:solidFill>
                  <a:latin typeface="Montserrat Bold"/>
                  <a:ea typeface="Montserrat Bold"/>
                  <a:cs typeface="Montserrat Bold"/>
                  <a:sym typeface="Montserrat Bold"/>
                </a:rPr>
                <a:t>Local leaders can use this framework to help inspire change. </a:t>
              </a:r>
            </a:p>
            <a:p>
              <a:pPr algn="ctr">
                <a:lnSpc>
                  <a:spcPts val="1111"/>
                </a:lnSpc>
              </a:pPr>
              <a:r>
                <a:rPr lang="en-US" sz="2223">
                  <a:solidFill>
                    <a:srgbClr val="476372"/>
                  </a:solidFill>
                  <a:latin typeface="Montserrat Bold"/>
                  <a:ea typeface="Montserrat Bold"/>
                  <a:cs typeface="Montserrat Bold"/>
                  <a:sym typeface="Montserrat Bold"/>
                </a:rPr>
                <a:t>This report provides the clues on what the fellow residents are craving.</a:t>
              </a:r>
            </a:p>
          </p:txBody>
        </p:sp>
        <p:sp>
          <p:nvSpPr>
            <p:cNvPr name="TextBox 23" id="23"/>
            <p:cNvSpPr txBox="true"/>
            <p:nvPr/>
          </p:nvSpPr>
          <p:spPr>
            <a:xfrm rot="0">
              <a:off x="2779191" y="5490501"/>
              <a:ext cx="1728160" cy="603601"/>
            </a:xfrm>
            <a:prstGeom prst="rect">
              <a:avLst/>
            </a:prstGeom>
          </p:spPr>
          <p:txBody>
            <a:bodyPr anchor="t" rtlCol="false" tIns="0" lIns="0" bIns="0" rIns="0">
              <a:spAutoFit/>
            </a:bodyPr>
            <a:lstStyle/>
            <a:p>
              <a:pPr algn="ctr">
                <a:lnSpc>
                  <a:spcPts val="1778"/>
                </a:lnSpc>
              </a:pPr>
              <a:r>
                <a:rPr lang="en-US" sz="1482">
                  <a:solidFill>
                    <a:srgbClr val="4B4459"/>
                  </a:solidFill>
                  <a:latin typeface="Montserrat Semi-Bold"/>
                  <a:ea typeface="Montserrat Semi-Bold"/>
                  <a:cs typeface="Montserrat Semi-Bold"/>
                  <a:sym typeface="Montserrat Semi-Bold"/>
                </a:rPr>
                <a:t>Collaborative Leadership</a:t>
              </a:r>
            </a:p>
          </p:txBody>
        </p:sp>
        <p:sp>
          <p:nvSpPr>
            <p:cNvPr name="TextBox 24" id="24"/>
            <p:cNvSpPr txBox="true"/>
            <p:nvPr/>
          </p:nvSpPr>
          <p:spPr>
            <a:xfrm rot="0">
              <a:off x="7179380" y="5504699"/>
              <a:ext cx="1504140" cy="603601"/>
            </a:xfrm>
            <a:prstGeom prst="rect">
              <a:avLst/>
            </a:prstGeom>
          </p:spPr>
          <p:txBody>
            <a:bodyPr anchor="t" rtlCol="false" tIns="0" lIns="0" bIns="0" rIns="0">
              <a:spAutoFit/>
            </a:bodyPr>
            <a:lstStyle/>
            <a:p>
              <a:pPr algn="just">
                <a:lnSpc>
                  <a:spcPts val="1778"/>
                </a:lnSpc>
              </a:pPr>
              <a:r>
                <a:rPr lang="en-US" sz="1482">
                  <a:solidFill>
                    <a:srgbClr val="4B4459"/>
                  </a:solidFill>
                  <a:latin typeface="Montserrat Semi-Bold"/>
                  <a:ea typeface="Montserrat Semi-Bold"/>
                  <a:cs typeface="Montserrat Semi-Bold"/>
                  <a:sym typeface="Montserrat Semi-Bold"/>
                </a:rPr>
                <a:t>Committed Citizenship</a:t>
              </a:r>
            </a:p>
          </p:txBody>
        </p:sp>
        <p:sp>
          <p:nvSpPr>
            <p:cNvPr name="TextBox 25" id="25"/>
            <p:cNvSpPr txBox="true"/>
            <p:nvPr/>
          </p:nvSpPr>
          <p:spPr>
            <a:xfrm rot="0">
              <a:off x="11477849" y="5461652"/>
              <a:ext cx="1633689"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Community </a:t>
              </a:r>
            </a:p>
          </p:txBody>
        </p:sp>
        <p:sp>
          <p:nvSpPr>
            <p:cNvPr name="TextBox 26" id="26"/>
            <p:cNvSpPr txBox="true"/>
            <p:nvPr/>
          </p:nvSpPr>
          <p:spPr>
            <a:xfrm rot="0">
              <a:off x="11268261" y="5762856"/>
              <a:ext cx="199033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Vision &amp; Action</a:t>
              </a:r>
            </a:p>
          </p:txBody>
        </p:sp>
        <p:sp>
          <p:nvSpPr>
            <p:cNvPr name="TextBox 27" id="27"/>
            <p:cNvSpPr txBox="true"/>
            <p:nvPr/>
          </p:nvSpPr>
          <p:spPr>
            <a:xfrm rot="0">
              <a:off x="14525724" y="5500651"/>
              <a:ext cx="327095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Economic &amp; Community </a:t>
              </a:r>
            </a:p>
          </p:txBody>
        </p:sp>
        <p:sp>
          <p:nvSpPr>
            <p:cNvPr name="TextBox 28" id="28"/>
            <p:cNvSpPr txBox="true"/>
            <p:nvPr/>
          </p:nvSpPr>
          <p:spPr>
            <a:xfrm rot="0">
              <a:off x="15218243" y="5801856"/>
              <a:ext cx="178755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Sustainability</a:t>
              </a:r>
            </a:p>
          </p:txBody>
        </p:sp>
      </p:grpSp>
      <p:grpSp>
        <p:nvGrpSpPr>
          <p:cNvPr name="Group 29" id="29"/>
          <p:cNvGrpSpPr/>
          <p:nvPr/>
        </p:nvGrpSpPr>
        <p:grpSpPr>
          <a:xfrm rot="0">
            <a:off x="655698" y="375363"/>
            <a:ext cx="16976604" cy="1459661"/>
            <a:chOff x="0" y="0"/>
            <a:chExt cx="22635472" cy="1946215"/>
          </a:xfrm>
        </p:grpSpPr>
        <p:sp>
          <p:nvSpPr>
            <p:cNvPr name="Freeform 30" id="30"/>
            <p:cNvSpPr/>
            <p:nvPr/>
          </p:nvSpPr>
          <p:spPr>
            <a:xfrm flipH="false" flipV="false" rot="0">
              <a:off x="4723546" y="45416"/>
              <a:ext cx="5432757" cy="1346154"/>
            </a:xfrm>
            <a:custGeom>
              <a:avLst/>
              <a:gdLst/>
              <a:ahLst/>
              <a:cxnLst/>
              <a:rect r="r" b="b" t="t" l="l"/>
              <a:pathLst>
                <a:path h="1346154" w="5432757">
                  <a:moveTo>
                    <a:pt x="0" y="0"/>
                  </a:moveTo>
                  <a:lnTo>
                    <a:pt x="5432757" y="0"/>
                  </a:lnTo>
                  <a:lnTo>
                    <a:pt x="5432757" y="1346154"/>
                  </a:lnTo>
                  <a:lnTo>
                    <a:pt x="0" y="13461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1" id="31"/>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2" id="32"/>
            <p:cNvSpPr/>
            <p:nvPr/>
          </p:nvSpPr>
          <p:spPr>
            <a:xfrm flipH="false" flipV="false" rot="0">
              <a:off x="4723546" y="45416"/>
              <a:ext cx="5432757" cy="1346135"/>
            </a:xfrm>
            <a:custGeom>
              <a:avLst/>
              <a:gdLst/>
              <a:ahLst/>
              <a:cxnLst/>
              <a:rect r="r" b="b" t="t" l="l"/>
              <a:pathLst>
                <a:path h="1346135" w="5432757">
                  <a:moveTo>
                    <a:pt x="0" y="0"/>
                  </a:moveTo>
                  <a:lnTo>
                    <a:pt x="5432757" y="0"/>
                  </a:lnTo>
                  <a:lnTo>
                    <a:pt x="5432757" y="1346135"/>
                  </a:lnTo>
                  <a:lnTo>
                    <a:pt x="0" y="1346135"/>
                  </a:lnTo>
                  <a:lnTo>
                    <a:pt x="0" y="0"/>
                  </a:lnTo>
                  <a:close/>
                </a:path>
              </a:pathLst>
            </a:custGeom>
            <a:blipFill>
              <a:blip r:embed="rId28"/>
              <a:stretch>
                <a:fillRect l="0" t="0" r="0" b="0"/>
              </a:stretch>
            </a:blipFill>
          </p:spPr>
        </p:sp>
        <p:sp>
          <p:nvSpPr>
            <p:cNvPr name="Freeform 33" id="33"/>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29"/>
              <a:stretch>
                <a:fillRect l="0" t="0" r="0" b="0"/>
              </a:stretch>
            </a:blipFill>
          </p:spPr>
        </p:sp>
        <p:sp>
          <p:nvSpPr>
            <p:cNvPr name="Freeform 34" id="34"/>
            <p:cNvSpPr/>
            <p:nvPr/>
          </p:nvSpPr>
          <p:spPr>
            <a:xfrm flipH="false" flipV="false" rot="0">
              <a:off x="12612920" y="0"/>
              <a:ext cx="10022552" cy="1436986"/>
            </a:xfrm>
            <a:custGeom>
              <a:avLst/>
              <a:gdLst/>
              <a:ahLst/>
              <a:cxnLst/>
              <a:rect r="r" b="b" t="t" l="l"/>
              <a:pathLst>
                <a:path h="1436986" w="10022552">
                  <a:moveTo>
                    <a:pt x="0" y="0"/>
                  </a:moveTo>
                  <a:lnTo>
                    <a:pt x="10022552" y="0"/>
                  </a:lnTo>
                  <a:lnTo>
                    <a:pt x="10022552" y="1436986"/>
                  </a:lnTo>
                  <a:lnTo>
                    <a:pt x="0" y="14369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5" id="35"/>
            <p:cNvSpPr txBox="true"/>
            <p:nvPr/>
          </p:nvSpPr>
          <p:spPr>
            <a:xfrm rot="0">
              <a:off x="14425611" y="-14504"/>
              <a:ext cx="8201743" cy="1338328"/>
            </a:xfrm>
            <a:prstGeom prst="rect">
              <a:avLst/>
            </a:prstGeom>
          </p:spPr>
          <p:txBody>
            <a:bodyPr anchor="t" rtlCol="false" tIns="0" lIns="0" bIns="0" rIns="0">
              <a:spAutoFit/>
            </a:bodyPr>
            <a:lstStyle/>
            <a:p>
              <a:pPr algn="r">
                <a:lnSpc>
                  <a:spcPts val="4111"/>
                </a:lnSpc>
              </a:pPr>
              <a:r>
                <a:rPr lang="en-US" sz="2682">
                  <a:solidFill>
                    <a:srgbClr val="2E2920"/>
                  </a:solidFill>
                  <a:latin typeface="Montserrat Medium"/>
                  <a:ea typeface="Montserrat Medium"/>
                  <a:cs typeface="Montserrat Medium"/>
                  <a:sym typeface="Montserrat Medium"/>
                </a:rPr>
                <a:t>Community Benchmarking Report </a:t>
              </a:r>
              <a:r>
                <a:rPr lang="en-US" sz="2682">
                  <a:solidFill>
                    <a:srgbClr val="476372"/>
                  </a:solidFill>
                  <a:latin typeface="Montserrat"/>
                  <a:ea typeface="Montserrat"/>
                  <a:cs typeface="Montserrat"/>
                  <a:sym typeface="Montserrat"/>
                </a:rPr>
                <a:t>City of Canton, KS | 2024</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4808" r="0" b="-14808"/>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9" id="9"/>
          <p:cNvGrpSpPr/>
          <p:nvPr/>
        </p:nvGrpSpPr>
        <p:grpSpPr>
          <a:xfrm rot="0">
            <a:off x="3991735" y="3991815"/>
            <a:ext cx="4079874" cy="3658366"/>
            <a:chOff x="0" y="0"/>
            <a:chExt cx="5439831" cy="4877821"/>
          </a:xfrm>
        </p:grpSpPr>
        <p:sp>
          <p:nvSpPr>
            <p:cNvPr name="Freeform 10" id="10"/>
            <p:cNvSpPr/>
            <p:nvPr/>
          </p:nvSpPr>
          <p:spPr>
            <a:xfrm flipH="false" flipV="false" rot="0">
              <a:off x="0" y="0"/>
              <a:ext cx="5439831" cy="4877821"/>
            </a:xfrm>
            <a:custGeom>
              <a:avLst/>
              <a:gdLst/>
              <a:ahLst/>
              <a:cxnLst/>
              <a:rect r="r" b="b" t="t" l="l"/>
              <a:pathLst>
                <a:path h="4877821" w="5439831">
                  <a:moveTo>
                    <a:pt x="0" y="0"/>
                  </a:moveTo>
                  <a:lnTo>
                    <a:pt x="5439831" y="0"/>
                  </a:lnTo>
                  <a:lnTo>
                    <a:pt x="5439831" y="4877821"/>
                  </a:lnTo>
                  <a:lnTo>
                    <a:pt x="0" y="4877821"/>
                  </a:lnTo>
                  <a:lnTo>
                    <a:pt x="0" y="0"/>
                  </a:lnTo>
                  <a:close/>
                </a:path>
              </a:pathLst>
            </a:custGeom>
            <a:blipFill>
              <a:blip r:embed="rId9">
                <a:extLst>
                  <a:ext uri="{96DAC541-7B7A-43D3-8B79-37D633B846F1}">
                    <asvg:svgBlip xmlns:asvg="http://schemas.microsoft.com/office/drawing/2016/SVG/main" r:embed="rId10"/>
                  </a:ext>
                </a:extLst>
              </a:blip>
              <a:stretch>
                <a:fillRect l="0" t="-1620" r="0" b="-1620"/>
              </a:stretch>
            </a:blipFill>
          </p:spPr>
        </p:sp>
        <p:sp>
          <p:nvSpPr>
            <p:cNvPr name="TextBox 11" id="11"/>
            <p:cNvSpPr txBox="true"/>
            <p:nvPr/>
          </p:nvSpPr>
          <p:spPr>
            <a:xfrm rot="0">
              <a:off x="925312" y="3058420"/>
              <a:ext cx="3663408" cy="476699"/>
            </a:xfrm>
            <a:prstGeom prst="rect">
              <a:avLst/>
            </a:prstGeom>
          </p:spPr>
          <p:txBody>
            <a:bodyPr anchor="t" rtlCol="false" tIns="0" lIns="0" bIns="0" rIns="0">
              <a:spAutoFit/>
            </a:bodyPr>
            <a:lstStyle/>
            <a:p>
              <a:pPr algn="l">
                <a:lnSpc>
                  <a:spcPts val="3039"/>
                </a:lnSpc>
              </a:pPr>
              <a:r>
                <a:rPr lang="en-US" sz="2171">
                  <a:solidFill>
                    <a:srgbClr val="FFFFFF"/>
                  </a:solidFill>
                  <a:latin typeface="Montserrat Semi-Bold Italics"/>
                  <a:ea typeface="Montserrat Semi-Bold Italics"/>
                  <a:cs typeface="Montserrat Semi-Bold Italics"/>
                  <a:sym typeface="Montserrat Semi-Bold Italics"/>
                </a:rPr>
                <a:t>(The goal was 70)</a:t>
              </a:r>
            </a:p>
          </p:txBody>
        </p:sp>
        <p:sp>
          <p:nvSpPr>
            <p:cNvPr name="TextBox 12" id="12"/>
            <p:cNvSpPr txBox="true"/>
            <p:nvPr/>
          </p:nvSpPr>
          <p:spPr>
            <a:xfrm rot="0">
              <a:off x="938627" y="1399890"/>
              <a:ext cx="3634689" cy="1347077"/>
            </a:xfrm>
            <a:prstGeom prst="rect">
              <a:avLst/>
            </a:prstGeom>
          </p:spPr>
          <p:txBody>
            <a:bodyPr anchor="t" rtlCol="false" tIns="0" lIns="0" bIns="0" rIns="0">
              <a:spAutoFit/>
            </a:bodyPr>
            <a:lstStyle/>
            <a:p>
              <a:pPr algn="ctr">
                <a:lnSpc>
                  <a:spcPts val="3722"/>
                </a:lnSpc>
              </a:pPr>
              <a:r>
                <a:rPr lang="en-US" sz="7444">
                  <a:solidFill>
                    <a:srgbClr val="FFFFFF"/>
                  </a:solidFill>
                  <a:latin typeface="Montserrat Heavy"/>
                  <a:ea typeface="Montserrat Heavy"/>
                  <a:cs typeface="Montserrat Heavy"/>
                  <a:sym typeface="Montserrat Heavy"/>
                </a:rPr>
                <a:t>68</a:t>
              </a:r>
            </a:p>
            <a:p>
              <a:pPr algn="ctr">
                <a:lnSpc>
                  <a:spcPts val="6203"/>
                </a:lnSpc>
              </a:pPr>
              <a:r>
                <a:rPr lang="en-US" sz="2481">
                  <a:solidFill>
                    <a:srgbClr val="FFFFFF"/>
                  </a:solidFill>
                  <a:latin typeface="Montserrat Bold"/>
                  <a:ea typeface="Montserrat Bold"/>
                  <a:cs typeface="Montserrat Bold"/>
                  <a:sym typeface="Montserrat Bold"/>
                </a:rPr>
                <a:t>Total Responses</a:t>
              </a:r>
            </a:p>
          </p:txBody>
        </p:sp>
      </p:grpSp>
      <p:grpSp>
        <p:nvGrpSpPr>
          <p:cNvPr name="Group 13" id="13"/>
          <p:cNvGrpSpPr/>
          <p:nvPr/>
        </p:nvGrpSpPr>
        <p:grpSpPr>
          <a:xfrm rot="0">
            <a:off x="10119248" y="4935936"/>
            <a:ext cx="6375054" cy="2220710"/>
            <a:chOff x="0" y="0"/>
            <a:chExt cx="8500072" cy="2960947"/>
          </a:xfrm>
        </p:grpSpPr>
        <p:sp>
          <p:nvSpPr>
            <p:cNvPr name="Freeform 14" id="14"/>
            <p:cNvSpPr/>
            <p:nvPr/>
          </p:nvSpPr>
          <p:spPr>
            <a:xfrm flipH="false" flipV="false" rot="0">
              <a:off x="0" y="0"/>
              <a:ext cx="8500072" cy="2960947"/>
            </a:xfrm>
            <a:custGeom>
              <a:avLst/>
              <a:gdLst/>
              <a:ahLst/>
              <a:cxnLst/>
              <a:rect r="r" b="b" t="t" l="l"/>
              <a:pathLst>
                <a:path h="2960947" w="8500072">
                  <a:moveTo>
                    <a:pt x="0" y="0"/>
                  </a:moveTo>
                  <a:lnTo>
                    <a:pt x="8500072" y="0"/>
                  </a:lnTo>
                  <a:lnTo>
                    <a:pt x="8500072" y="2960947"/>
                  </a:lnTo>
                  <a:lnTo>
                    <a:pt x="0" y="2960947"/>
                  </a:lnTo>
                  <a:lnTo>
                    <a:pt x="0" y="0"/>
                  </a:lnTo>
                  <a:close/>
                </a:path>
              </a:pathLst>
            </a:custGeom>
            <a:blipFill>
              <a:blip r:embed="rId11">
                <a:extLst>
                  <a:ext uri="{96DAC541-7B7A-43D3-8B79-37D633B846F1}">
                    <asvg:svgBlip xmlns:asvg="http://schemas.microsoft.com/office/drawing/2016/SVG/main" r:embed="rId12"/>
                  </a:ext>
                </a:extLst>
              </a:blip>
              <a:stretch>
                <a:fillRect l="-183" t="0" r="-183" b="0"/>
              </a:stretch>
            </a:blipFill>
          </p:spPr>
        </p:sp>
        <p:sp>
          <p:nvSpPr>
            <p:cNvPr name="TextBox 15" id="15"/>
            <p:cNvSpPr txBox="true"/>
            <p:nvPr/>
          </p:nvSpPr>
          <p:spPr>
            <a:xfrm rot="0">
              <a:off x="2142036" y="388546"/>
              <a:ext cx="5393289" cy="1378801"/>
            </a:xfrm>
            <a:prstGeom prst="rect">
              <a:avLst/>
            </a:prstGeom>
          </p:spPr>
          <p:txBody>
            <a:bodyPr anchor="t" rtlCol="false" tIns="0" lIns="0" bIns="0" rIns="0">
              <a:spAutoFit/>
            </a:bodyPr>
            <a:lstStyle/>
            <a:p>
              <a:pPr algn="l">
                <a:lnSpc>
                  <a:spcPts val="2084"/>
                </a:lnSpc>
              </a:pPr>
              <a:r>
                <a:rPr lang="en-US" sz="1737">
                  <a:solidFill>
                    <a:srgbClr val="FFFFFF"/>
                  </a:solidFill>
                  <a:latin typeface="Montserrat Bold"/>
                  <a:ea typeface="Montserrat Bold"/>
                  <a:cs typeface="Montserrat Bold"/>
                  <a:sym typeface="Montserrat Bold"/>
                </a:rPr>
                <a:t>Number of people who expressed an interest in volunteering to better the community 25 of 68 (37%)</a:t>
              </a:r>
            </a:p>
          </p:txBody>
        </p:sp>
        <p:sp>
          <p:nvSpPr>
            <p:cNvPr name="TextBox 16" id="16"/>
            <p:cNvSpPr txBox="true"/>
            <p:nvPr/>
          </p:nvSpPr>
          <p:spPr>
            <a:xfrm rot="0">
              <a:off x="316704" y="470306"/>
              <a:ext cx="2098014" cy="993775"/>
            </a:xfrm>
            <a:prstGeom prst="rect">
              <a:avLst/>
            </a:prstGeom>
          </p:spPr>
          <p:txBody>
            <a:bodyPr anchor="t" rtlCol="false" tIns="0" lIns="0" bIns="0" rIns="0">
              <a:spAutoFit/>
            </a:bodyPr>
            <a:lstStyle/>
            <a:p>
              <a:pPr algn="l">
                <a:lnSpc>
                  <a:spcPts val="5999"/>
                </a:lnSpc>
              </a:pPr>
              <a:r>
                <a:rPr lang="en-US" sz="4999">
                  <a:solidFill>
                    <a:srgbClr val="FFFFFF"/>
                  </a:solidFill>
                  <a:latin typeface="Montserrat Heavy"/>
                  <a:ea typeface="Montserrat Heavy"/>
                  <a:cs typeface="Montserrat Heavy"/>
                  <a:sym typeface="Montserrat Heavy"/>
                </a:rPr>
                <a:t>25</a:t>
              </a:r>
            </a:p>
          </p:txBody>
        </p:sp>
      </p:grpSp>
      <p:sp>
        <p:nvSpPr>
          <p:cNvPr name="TextBox 17" id="17"/>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Who took the Survey</a:t>
            </a:r>
          </a:p>
        </p:txBody>
      </p:sp>
      <p:grpSp>
        <p:nvGrpSpPr>
          <p:cNvPr name="Group 18" id="18"/>
          <p:cNvGrpSpPr/>
          <p:nvPr/>
        </p:nvGrpSpPr>
        <p:grpSpPr>
          <a:xfrm rot="0">
            <a:off x="655698" y="375363"/>
            <a:ext cx="16976604" cy="1459661"/>
            <a:chOff x="0" y="0"/>
            <a:chExt cx="22635472" cy="1946215"/>
          </a:xfrm>
        </p:grpSpPr>
        <p:sp>
          <p:nvSpPr>
            <p:cNvPr name="Freeform 19" id="19"/>
            <p:cNvSpPr/>
            <p:nvPr/>
          </p:nvSpPr>
          <p:spPr>
            <a:xfrm flipH="false" flipV="false" rot="0">
              <a:off x="4723546" y="45416"/>
              <a:ext cx="5432757" cy="1346154"/>
            </a:xfrm>
            <a:custGeom>
              <a:avLst/>
              <a:gdLst/>
              <a:ahLst/>
              <a:cxnLst/>
              <a:rect r="r" b="b" t="t" l="l"/>
              <a:pathLst>
                <a:path h="1346154" w="5432757">
                  <a:moveTo>
                    <a:pt x="0" y="0"/>
                  </a:moveTo>
                  <a:lnTo>
                    <a:pt x="5432757" y="0"/>
                  </a:lnTo>
                  <a:lnTo>
                    <a:pt x="5432757" y="1346154"/>
                  </a:lnTo>
                  <a:lnTo>
                    <a:pt x="0" y="13461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false" rot="0">
              <a:off x="4723546" y="45416"/>
              <a:ext cx="5432757" cy="1346135"/>
            </a:xfrm>
            <a:custGeom>
              <a:avLst/>
              <a:gdLst/>
              <a:ahLst/>
              <a:cxnLst/>
              <a:rect r="r" b="b" t="t" l="l"/>
              <a:pathLst>
                <a:path h="1346135" w="5432757">
                  <a:moveTo>
                    <a:pt x="0" y="0"/>
                  </a:moveTo>
                  <a:lnTo>
                    <a:pt x="5432757" y="0"/>
                  </a:lnTo>
                  <a:lnTo>
                    <a:pt x="5432757" y="1346135"/>
                  </a:lnTo>
                  <a:lnTo>
                    <a:pt x="0" y="1346135"/>
                  </a:lnTo>
                  <a:lnTo>
                    <a:pt x="0" y="0"/>
                  </a:lnTo>
                  <a:close/>
                </a:path>
              </a:pathLst>
            </a:custGeom>
            <a:blipFill>
              <a:blip r:embed="rId13"/>
              <a:stretch>
                <a:fillRect l="0" t="0" r="0" b="0"/>
              </a:stretch>
            </a:blipFill>
          </p:spPr>
        </p:sp>
        <p:sp>
          <p:nvSpPr>
            <p:cNvPr name="Freeform 22" id="22"/>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14"/>
              <a:stretch>
                <a:fillRect l="0" t="0" r="0" b="0"/>
              </a:stretch>
            </a:blipFill>
          </p:spPr>
        </p:sp>
        <p:sp>
          <p:nvSpPr>
            <p:cNvPr name="Freeform 23" id="23"/>
            <p:cNvSpPr/>
            <p:nvPr/>
          </p:nvSpPr>
          <p:spPr>
            <a:xfrm flipH="false" flipV="false" rot="0">
              <a:off x="12612920" y="0"/>
              <a:ext cx="10022552" cy="1436986"/>
            </a:xfrm>
            <a:custGeom>
              <a:avLst/>
              <a:gdLst/>
              <a:ahLst/>
              <a:cxnLst/>
              <a:rect r="r" b="b" t="t" l="l"/>
              <a:pathLst>
                <a:path h="1436986" w="10022552">
                  <a:moveTo>
                    <a:pt x="0" y="0"/>
                  </a:moveTo>
                  <a:lnTo>
                    <a:pt x="10022552" y="0"/>
                  </a:lnTo>
                  <a:lnTo>
                    <a:pt x="10022552" y="1436986"/>
                  </a:lnTo>
                  <a:lnTo>
                    <a:pt x="0" y="14369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4" id="24"/>
            <p:cNvSpPr txBox="true"/>
            <p:nvPr/>
          </p:nvSpPr>
          <p:spPr>
            <a:xfrm rot="0">
              <a:off x="14425611" y="-14504"/>
              <a:ext cx="8201743" cy="1338328"/>
            </a:xfrm>
            <a:prstGeom prst="rect">
              <a:avLst/>
            </a:prstGeom>
          </p:spPr>
          <p:txBody>
            <a:bodyPr anchor="t" rtlCol="false" tIns="0" lIns="0" bIns="0" rIns="0">
              <a:spAutoFit/>
            </a:bodyPr>
            <a:lstStyle/>
            <a:p>
              <a:pPr algn="r">
                <a:lnSpc>
                  <a:spcPts val="4111"/>
                </a:lnSpc>
              </a:pPr>
              <a:r>
                <a:rPr lang="en-US" sz="2682">
                  <a:solidFill>
                    <a:srgbClr val="2E2920"/>
                  </a:solidFill>
                  <a:latin typeface="Montserrat Medium"/>
                  <a:ea typeface="Montserrat Medium"/>
                  <a:cs typeface="Montserrat Medium"/>
                  <a:sym typeface="Montserrat Medium"/>
                </a:rPr>
                <a:t>Community Benchmarking Report </a:t>
              </a:r>
              <a:r>
                <a:rPr lang="en-US" sz="2682">
                  <a:solidFill>
                    <a:srgbClr val="476372"/>
                  </a:solidFill>
                  <a:latin typeface="Montserrat"/>
                  <a:ea typeface="Montserrat"/>
                  <a:cs typeface="Montserrat"/>
                  <a:sym typeface="Montserrat"/>
                </a:rPr>
                <a:t>City of Canton, KS | 2024</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4808" r="0" b="-14808"/>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9" id="9"/>
          <p:cNvGrpSpPr/>
          <p:nvPr/>
        </p:nvGrpSpPr>
        <p:grpSpPr>
          <a:xfrm rot="0">
            <a:off x="2021642" y="2733238"/>
            <a:ext cx="9385805" cy="1423667"/>
            <a:chOff x="0" y="0"/>
            <a:chExt cx="12514406" cy="1898222"/>
          </a:xfrm>
        </p:grpSpPr>
        <p:sp>
          <p:nvSpPr>
            <p:cNvPr name="TextBox 10" id="10"/>
            <p:cNvSpPr txBox="true"/>
            <p:nvPr/>
          </p:nvSpPr>
          <p:spPr>
            <a:xfrm rot="0">
              <a:off x="0" y="9525"/>
              <a:ext cx="12514406" cy="941466"/>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What Makes Our Community </a:t>
              </a:r>
            </a:p>
          </p:txBody>
        </p:sp>
        <p:sp>
          <p:nvSpPr>
            <p:cNvPr name="TextBox 11" id="11"/>
            <p:cNvSpPr txBox="true"/>
            <p:nvPr/>
          </p:nvSpPr>
          <p:spPr>
            <a:xfrm rot="0">
              <a:off x="4301466" y="956756"/>
              <a:ext cx="3505614" cy="941466"/>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Special?</a:t>
              </a:r>
            </a:p>
          </p:txBody>
        </p:sp>
      </p:grpSp>
      <p:sp>
        <p:nvSpPr>
          <p:cNvPr name="TextBox 12" id="12"/>
          <p:cNvSpPr txBox="true"/>
          <p:nvPr/>
        </p:nvSpPr>
        <p:spPr>
          <a:xfrm rot="0">
            <a:off x="2145894" y="5318955"/>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Local Leaders</a:t>
            </a:r>
          </a:p>
        </p:txBody>
      </p:sp>
      <p:grpSp>
        <p:nvGrpSpPr>
          <p:cNvPr name="Group 13" id="13"/>
          <p:cNvGrpSpPr/>
          <p:nvPr/>
        </p:nvGrpSpPr>
        <p:grpSpPr>
          <a:xfrm rot="0">
            <a:off x="655698" y="375363"/>
            <a:ext cx="16976604" cy="1459661"/>
            <a:chOff x="0" y="0"/>
            <a:chExt cx="22635472" cy="1946215"/>
          </a:xfrm>
        </p:grpSpPr>
        <p:sp>
          <p:nvSpPr>
            <p:cNvPr name="Freeform 14" id="14"/>
            <p:cNvSpPr/>
            <p:nvPr/>
          </p:nvSpPr>
          <p:spPr>
            <a:xfrm flipH="false" flipV="false" rot="0">
              <a:off x="4723546" y="45416"/>
              <a:ext cx="5432757" cy="1346154"/>
            </a:xfrm>
            <a:custGeom>
              <a:avLst/>
              <a:gdLst/>
              <a:ahLst/>
              <a:cxnLst/>
              <a:rect r="r" b="b" t="t" l="l"/>
              <a:pathLst>
                <a:path h="1346154" w="5432757">
                  <a:moveTo>
                    <a:pt x="0" y="0"/>
                  </a:moveTo>
                  <a:lnTo>
                    <a:pt x="5432757" y="0"/>
                  </a:lnTo>
                  <a:lnTo>
                    <a:pt x="5432757" y="1346154"/>
                  </a:lnTo>
                  <a:lnTo>
                    <a:pt x="0" y="13461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5" id="15"/>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4723546" y="45416"/>
              <a:ext cx="5432757" cy="1346135"/>
            </a:xfrm>
            <a:custGeom>
              <a:avLst/>
              <a:gdLst/>
              <a:ahLst/>
              <a:cxnLst/>
              <a:rect r="r" b="b" t="t" l="l"/>
              <a:pathLst>
                <a:path h="1346135" w="5432757">
                  <a:moveTo>
                    <a:pt x="0" y="0"/>
                  </a:moveTo>
                  <a:lnTo>
                    <a:pt x="5432757" y="0"/>
                  </a:lnTo>
                  <a:lnTo>
                    <a:pt x="5432757" y="1346135"/>
                  </a:lnTo>
                  <a:lnTo>
                    <a:pt x="0" y="1346135"/>
                  </a:lnTo>
                  <a:lnTo>
                    <a:pt x="0" y="0"/>
                  </a:lnTo>
                  <a:close/>
                </a:path>
              </a:pathLst>
            </a:custGeom>
            <a:blipFill>
              <a:blip r:embed="rId9"/>
              <a:stretch>
                <a:fillRect l="0" t="0" r="0" b="0"/>
              </a:stretch>
            </a:blipFill>
          </p:spPr>
        </p:sp>
        <p:sp>
          <p:nvSpPr>
            <p:cNvPr name="Freeform 17" id="17"/>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10"/>
              <a:stretch>
                <a:fillRect l="0" t="0" r="0" b="0"/>
              </a:stretch>
            </a:blipFill>
          </p:spPr>
        </p:sp>
        <p:sp>
          <p:nvSpPr>
            <p:cNvPr name="Freeform 18" id="18"/>
            <p:cNvSpPr/>
            <p:nvPr/>
          </p:nvSpPr>
          <p:spPr>
            <a:xfrm flipH="false" flipV="false" rot="0">
              <a:off x="12612920" y="0"/>
              <a:ext cx="10022552" cy="1436986"/>
            </a:xfrm>
            <a:custGeom>
              <a:avLst/>
              <a:gdLst/>
              <a:ahLst/>
              <a:cxnLst/>
              <a:rect r="r" b="b" t="t" l="l"/>
              <a:pathLst>
                <a:path h="1436986" w="10022552">
                  <a:moveTo>
                    <a:pt x="0" y="0"/>
                  </a:moveTo>
                  <a:lnTo>
                    <a:pt x="10022552" y="0"/>
                  </a:lnTo>
                  <a:lnTo>
                    <a:pt x="10022552" y="1436986"/>
                  </a:lnTo>
                  <a:lnTo>
                    <a:pt x="0" y="14369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9" id="19"/>
            <p:cNvSpPr txBox="true"/>
            <p:nvPr/>
          </p:nvSpPr>
          <p:spPr>
            <a:xfrm rot="0">
              <a:off x="14425611" y="-14504"/>
              <a:ext cx="8201743" cy="1338328"/>
            </a:xfrm>
            <a:prstGeom prst="rect">
              <a:avLst/>
            </a:prstGeom>
          </p:spPr>
          <p:txBody>
            <a:bodyPr anchor="t" rtlCol="false" tIns="0" lIns="0" bIns="0" rIns="0">
              <a:spAutoFit/>
            </a:bodyPr>
            <a:lstStyle/>
            <a:p>
              <a:pPr algn="r">
                <a:lnSpc>
                  <a:spcPts val="4111"/>
                </a:lnSpc>
              </a:pPr>
              <a:r>
                <a:rPr lang="en-US" sz="2682">
                  <a:solidFill>
                    <a:srgbClr val="2E2920"/>
                  </a:solidFill>
                  <a:latin typeface="Montserrat Medium"/>
                  <a:ea typeface="Montserrat Medium"/>
                  <a:cs typeface="Montserrat Medium"/>
                  <a:sym typeface="Montserrat Medium"/>
                </a:rPr>
                <a:t>Community Benchmarking Report </a:t>
              </a:r>
              <a:r>
                <a:rPr lang="en-US" sz="2682">
                  <a:solidFill>
                    <a:srgbClr val="476372"/>
                  </a:solidFill>
                  <a:latin typeface="Montserrat"/>
                  <a:ea typeface="Montserrat"/>
                  <a:cs typeface="Montserrat"/>
                  <a:sym typeface="Montserrat"/>
                </a:rPr>
                <a:t>City of Canton, KS | 2024</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4851" r="0" b="-14851"/>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Economic Confidence</a:t>
            </a:r>
          </a:p>
        </p:txBody>
      </p:sp>
      <p:grpSp>
        <p:nvGrpSpPr>
          <p:cNvPr name="Group 10" id="10"/>
          <p:cNvGrpSpPr/>
          <p:nvPr/>
        </p:nvGrpSpPr>
        <p:grpSpPr>
          <a:xfrm rot="0">
            <a:off x="655698" y="375363"/>
            <a:ext cx="16976604" cy="1459661"/>
            <a:chOff x="0" y="0"/>
            <a:chExt cx="22635472" cy="1946215"/>
          </a:xfrm>
        </p:grpSpPr>
        <p:sp>
          <p:nvSpPr>
            <p:cNvPr name="Freeform 11" id="11"/>
            <p:cNvSpPr/>
            <p:nvPr/>
          </p:nvSpPr>
          <p:spPr>
            <a:xfrm flipH="false" flipV="false" rot="0">
              <a:off x="4723546" y="45416"/>
              <a:ext cx="5432757" cy="1346154"/>
            </a:xfrm>
            <a:custGeom>
              <a:avLst/>
              <a:gdLst/>
              <a:ahLst/>
              <a:cxnLst/>
              <a:rect r="r" b="b" t="t" l="l"/>
              <a:pathLst>
                <a:path h="1346154" w="5432757">
                  <a:moveTo>
                    <a:pt x="0" y="0"/>
                  </a:moveTo>
                  <a:lnTo>
                    <a:pt x="5432757" y="0"/>
                  </a:lnTo>
                  <a:lnTo>
                    <a:pt x="5432757" y="1346154"/>
                  </a:lnTo>
                  <a:lnTo>
                    <a:pt x="0" y="13461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4723546" y="45416"/>
              <a:ext cx="5432757" cy="1346135"/>
            </a:xfrm>
            <a:custGeom>
              <a:avLst/>
              <a:gdLst/>
              <a:ahLst/>
              <a:cxnLst/>
              <a:rect r="r" b="b" t="t" l="l"/>
              <a:pathLst>
                <a:path h="1346135" w="5432757">
                  <a:moveTo>
                    <a:pt x="0" y="0"/>
                  </a:moveTo>
                  <a:lnTo>
                    <a:pt x="5432757" y="0"/>
                  </a:lnTo>
                  <a:lnTo>
                    <a:pt x="5432757" y="1346135"/>
                  </a:lnTo>
                  <a:lnTo>
                    <a:pt x="0" y="1346135"/>
                  </a:lnTo>
                  <a:lnTo>
                    <a:pt x="0" y="0"/>
                  </a:lnTo>
                  <a:close/>
                </a:path>
              </a:pathLst>
            </a:custGeom>
            <a:blipFill>
              <a:blip r:embed="rId9"/>
              <a:stretch>
                <a:fillRect l="0" t="0" r="0" b="0"/>
              </a:stretch>
            </a:blipFill>
          </p:spPr>
        </p:sp>
        <p:sp>
          <p:nvSpPr>
            <p:cNvPr name="Freeform 14" id="14"/>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10"/>
              <a:stretch>
                <a:fillRect l="0" t="0" r="0" b="0"/>
              </a:stretch>
            </a:blipFill>
          </p:spPr>
        </p:sp>
        <p:sp>
          <p:nvSpPr>
            <p:cNvPr name="Freeform 15" id="15"/>
            <p:cNvSpPr/>
            <p:nvPr/>
          </p:nvSpPr>
          <p:spPr>
            <a:xfrm flipH="false" flipV="false" rot="0">
              <a:off x="12612920" y="0"/>
              <a:ext cx="10022552" cy="1436986"/>
            </a:xfrm>
            <a:custGeom>
              <a:avLst/>
              <a:gdLst/>
              <a:ahLst/>
              <a:cxnLst/>
              <a:rect r="r" b="b" t="t" l="l"/>
              <a:pathLst>
                <a:path h="1436986" w="10022552">
                  <a:moveTo>
                    <a:pt x="0" y="0"/>
                  </a:moveTo>
                  <a:lnTo>
                    <a:pt x="10022552" y="0"/>
                  </a:lnTo>
                  <a:lnTo>
                    <a:pt x="10022552" y="1436986"/>
                  </a:lnTo>
                  <a:lnTo>
                    <a:pt x="0" y="14369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4425611" y="-14504"/>
              <a:ext cx="8201743" cy="1338328"/>
            </a:xfrm>
            <a:prstGeom prst="rect">
              <a:avLst/>
            </a:prstGeom>
          </p:spPr>
          <p:txBody>
            <a:bodyPr anchor="t" rtlCol="false" tIns="0" lIns="0" bIns="0" rIns="0">
              <a:spAutoFit/>
            </a:bodyPr>
            <a:lstStyle/>
            <a:p>
              <a:pPr algn="r">
                <a:lnSpc>
                  <a:spcPts val="4111"/>
                </a:lnSpc>
              </a:pPr>
              <a:r>
                <a:rPr lang="en-US" sz="2682">
                  <a:solidFill>
                    <a:srgbClr val="2E2920"/>
                  </a:solidFill>
                  <a:latin typeface="Montserrat Medium"/>
                  <a:ea typeface="Montserrat Medium"/>
                  <a:cs typeface="Montserrat Medium"/>
                  <a:sym typeface="Montserrat Medium"/>
                </a:rPr>
                <a:t>Community Benchmarking Report </a:t>
              </a:r>
              <a:r>
                <a:rPr lang="en-US" sz="2682">
                  <a:solidFill>
                    <a:srgbClr val="476372"/>
                  </a:solidFill>
                  <a:latin typeface="Montserrat"/>
                  <a:ea typeface="Montserrat"/>
                  <a:cs typeface="Montserrat"/>
                  <a:sym typeface="Montserrat"/>
                </a:rPr>
                <a:t>City of Canton, KS | 2024</a:t>
              </a:r>
            </a:p>
          </p:txBody>
        </p:sp>
      </p:grpSp>
      <p:grpSp>
        <p:nvGrpSpPr>
          <p:cNvPr name="Group 17" id="17"/>
          <p:cNvGrpSpPr/>
          <p:nvPr/>
        </p:nvGrpSpPr>
        <p:grpSpPr>
          <a:xfrm rot="0">
            <a:off x="1913802" y="3737851"/>
            <a:ext cx="15322635" cy="5836839"/>
            <a:chOff x="0" y="0"/>
            <a:chExt cx="20430180" cy="7782452"/>
          </a:xfrm>
        </p:grpSpPr>
        <p:sp>
          <p:nvSpPr>
            <p:cNvPr name="Freeform 18" id="18"/>
            <p:cNvSpPr/>
            <p:nvPr/>
          </p:nvSpPr>
          <p:spPr>
            <a:xfrm flipH="false" flipV="false" rot="0">
              <a:off x="13583" y="0"/>
              <a:ext cx="10197941" cy="7519286"/>
            </a:xfrm>
            <a:custGeom>
              <a:avLst/>
              <a:gdLst/>
              <a:ahLst/>
              <a:cxnLst/>
              <a:rect r="r" b="b" t="t" l="l"/>
              <a:pathLst>
                <a:path h="7519286" w="10197941">
                  <a:moveTo>
                    <a:pt x="0" y="0"/>
                  </a:moveTo>
                  <a:lnTo>
                    <a:pt x="10197941" y="0"/>
                  </a:lnTo>
                  <a:lnTo>
                    <a:pt x="10197941" y="7519286"/>
                  </a:lnTo>
                  <a:lnTo>
                    <a:pt x="0" y="751928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0">
              <a:off x="336569" y="1056824"/>
              <a:ext cx="9644793" cy="5963678"/>
            </a:xfrm>
            <a:custGeom>
              <a:avLst/>
              <a:gdLst/>
              <a:ahLst/>
              <a:cxnLst/>
              <a:rect r="r" b="b" t="t" l="l"/>
              <a:pathLst>
                <a:path h="5963678" w="9644793">
                  <a:moveTo>
                    <a:pt x="0" y="0"/>
                  </a:moveTo>
                  <a:lnTo>
                    <a:pt x="9644793" y="0"/>
                  </a:lnTo>
                  <a:lnTo>
                    <a:pt x="9644793" y="5963679"/>
                  </a:lnTo>
                  <a:lnTo>
                    <a:pt x="0" y="5963679"/>
                  </a:lnTo>
                  <a:lnTo>
                    <a:pt x="0" y="0"/>
                  </a:lnTo>
                  <a:close/>
                </a:path>
              </a:pathLst>
            </a:custGeom>
            <a:blipFill>
              <a:blip r:embed="rId13"/>
              <a:stretch>
                <a:fillRect l="0" t="0" r="0" b="0"/>
              </a:stretch>
            </a:blipFill>
          </p:spPr>
        </p:sp>
        <p:sp>
          <p:nvSpPr>
            <p:cNvPr name="Freeform 20" id="20"/>
            <p:cNvSpPr/>
            <p:nvPr/>
          </p:nvSpPr>
          <p:spPr>
            <a:xfrm flipH="false" flipV="false" rot="0">
              <a:off x="10226948" y="1907"/>
              <a:ext cx="10187360" cy="7720259"/>
            </a:xfrm>
            <a:custGeom>
              <a:avLst/>
              <a:gdLst/>
              <a:ahLst/>
              <a:cxnLst/>
              <a:rect r="r" b="b" t="t" l="l"/>
              <a:pathLst>
                <a:path h="7720259" w="10187360">
                  <a:moveTo>
                    <a:pt x="0" y="0"/>
                  </a:moveTo>
                  <a:lnTo>
                    <a:pt x="10187360" y="0"/>
                  </a:lnTo>
                  <a:lnTo>
                    <a:pt x="10187360" y="7720260"/>
                  </a:lnTo>
                  <a:lnTo>
                    <a:pt x="0" y="772026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1" id="21"/>
            <p:cNvSpPr/>
            <p:nvPr/>
          </p:nvSpPr>
          <p:spPr>
            <a:xfrm flipH="false" flipV="false" rot="0">
              <a:off x="10350520" y="1042379"/>
              <a:ext cx="9644793" cy="6114118"/>
            </a:xfrm>
            <a:custGeom>
              <a:avLst/>
              <a:gdLst/>
              <a:ahLst/>
              <a:cxnLst/>
              <a:rect r="r" b="b" t="t" l="l"/>
              <a:pathLst>
                <a:path h="6114118" w="9644793">
                  <a:moveTo>
                    <a:pt x="0" y="0"/>
                  </a:moveTo>
                  <a:lnTo>
                    <a:pt x="9644793" y="0"/>
                  </a:lnTo>
                  <a:lnTo>
                    <a:pt x="9644793" y="6114118"/>
                  </a:lnTo>
                  <a:lnTo>
                    <a:pt x="0" y="6114118"/>
                  </a:lnTo>
                  <a:lnTo>
                    <a:pt x="0" y="0"/>
                  </a:lnTo>
                  <a:close/>
                </a:path>
              </a:pathLst>
            </a:custGeom>
            <a:blipFill>
              <a:blip r:embed="rId16"/>
              <a:stretch>
                <a:fillRect l="0" t="0" r="0" b="0"/>
              </a:stretch>
            </a:blipFill>
          </p:spPr>
        </p:sp>
        <p:sp>
          <p:nvSpPr>
            <p:cNvPr name="Freeform 22" id="22"/>
            <p:cNvSpPr/>
            <p:nvPr/>
          </p:nvSpPr>
          <p:spPr>
            <a:xfrm flipH="false" flipV="false" rot="0">
              <a:off x="0" y="6050947"/>
              <a:ext cx="10225074" cy="1731505"/>
            </a:xfrm>
            <a:custGeom>
              <a:avLst/>
              <a:gdLst/>
              <a:ahLst/>
              <a:cxnLst/>
              <a:rect r="r" b="b" t="t" l="l"/>
              <a:pathLst>
                <a:path h="1731505" w="10225074">
                  <a:moveTo>
                    <a:pt x="0" y="0"/>
                  </a:moveTo>
                  <a:lnTo>
                    <a:pt x="10225074" y="0"/>
                  </a:lnTo>
                  <a:lnTo>
                    <a:pt x="10225074" y="1731505"/>
                  </a:lnTo>
                  <a:lnTo>
                    <a:pt x="0" y="1731505"/>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3" id="23"/>
            <p:cNvSpPr/>
            <p:nvPr/>
          </p:nvSpPr>
          <p:spPr>
            <a:xfrm flipH="false" flipV="false" rot="0">
              <a:off x="207126" y="6161517"/>
              <a:ext cx="886251" cy="927132"/>
            </a:xfrm>
            <a:custGeom>
              <a:avLst/>
              <a:gdLst/>
              <a:ahLst/>
              <a:cxnLst/>
              <a:rect r="r" b="b" t="t" l="l"/>
              <a:pathLst>
                <a:path h="927132" w="886251">
                  <a:moveTo>
                    <a:pt x="0" y="0"/>
                  </a:moveTo>
                  <a:lnTo>
                    <a:pt x="886251" y="0"/>
                  </a:lnTo>
                  <a:lnTo>
                    <a:pt x="886251" y="927132"/>
                  </a:lnTo>
                  <a:lnTo>
                    <a:pt x="0" y="927132"/>
                  </a:lnTo>
                  <a:lnTo>
                    <a:pt x="0" y="0"/>
                  </a:lnTo>
                  <a:close/>
                </a:path>
              </a:pathLst>
            </a:custGeom>
            <a:blipFill>
              <a:blip r:embed="rId19"/>
              <a:stretch>
                <a:fillRect l="-187840" t="0" r="0" b="0"/>
              </a:stretch>
            </a:blipFill>
          </p:spPr>
        </p:sp>
        <p:sp>
          <p:nvSpPr>
            <p:cNvPr name="Freeform 24" id="24"/>
            <p:cNvSpPr/>
            <p:nvPr/>
          </p:nvSpPr>
          <p:spPr>
            <a:xfrm flipH="false" flipV="false" rot="0">
              <a:off x="10205106" y="7033356"/>
              <a:ext cx="10225074" cy="749096"/>
            </a:xfrm>
            <a:custGeom>
              <a:avLst/>
              <a:gdLst/>
              <a:ahLst/>
              <a:cxnLst/>
              <a:rect r="r" b="b" t="t" l="l"/>
              <a:pathLst>
                <a:path h="749096" w="10225074">
                  <a:moveTo>
                    <a:pt x="0" y="0"/>
                  </a:moveTo>
                  <a:lnTo>
                    <a:pt x="10225074" y="0"/>
                  </a:lnTo>
                  <a:lnTo>
                    <a:pt x="10225074" y="749096"/>
                  </a:lnTo>
                  <a:lnTo>
                    <a:pt x="0" y="74909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5" id="25"/>
            <p:cNvSpPr/>
            <p:nvPr/>
          </p:nvSpPr>
          <p:spPr>
            <a:xfrm flipH="false" flipV="false" rot="0">
              <a:off x="10431520" y="6188815"/>
              <a:ext cx="772431" cy="927132"/>
            </a:xfrm>
            <a:custGeom>
              <a:avLst/>
              <a:gdLst/>
              <a:ahLst/>
              <a:cxnLst/>
              <a:rect r="r" b="b" t="t" l="l"/>
              <a:pathLst>
                <a:path h="927132" w="772431">
                  <a:moveTo>
                    <a:pt x="0" y="0"/>
                  </a:moveTo>
                  <a:lnTo>
                    <a:pt x="772430" y="0"/>
                  </a:lnTo>
                  <a:lnTo>
                    <a:pt x="772430" y="927132"/>
                  </a:lnTo>
                  <a:lnTo>
                    <a:pt x="0" y="927132"/>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26" id="26"/>
            <p:cNvSpPr/>
            <p:nvPr/>
          </p:nvSpPr>
          <p:spPr>
            <a:xfrm flipH="false" flipV="false" rot="0">
              <a:off x="10431520" y="6188815"/>
              <a:ext cx="772431" cy="927132"/>
            </a:xfrm>
            <a:custGeom>
              <a:avLst/>
              <a:gdLst/>
              <a:ahLst/>
              <a:cxnLst/>
              <a:rect r="r" b="b" t="t" l="l"/>
              <a:pathLst>
                <a:path h="927132" w="772431">
                  <a:moveTo>
                    <a:pt x="0" y="0"/>
                  </a:moveTo>
                  <a:lnTo>
                    <a:pt x="772430" y="0"/>
                  </a:lnTo>
                  <a:lnTo>
                    <a:pt x="772430" y="927132"/>
                  </a:lnTo>
                  <a:lnTo>
                    <a:pt x="0" y="927132"/>
                  </a:lnTo>
                  <a:lnTo>
                    <a:pt x="0" y="0"/>
                  </a:lnTo>
                  <a:close/>
                </a:path>
              </a:pathLst>
            </a:custGeom>
            <a:blipFill>
              <a:blip r:embed="rId19"/>
              <a:stretch>
                <a:fillRect l="-118069" t="0" r="-112180" b="0"/>
              </a:stretch>
            </a:blipFill>
          </p:spPr>
        </p:sp>
        <p:sp>
          <p:nvSpPr>
            <p:cNvPr name="TextBox 27" id="27"/>
            <p:cNvSpPr txBox="true"/>
            <p:nvPr/>
          </p:nvSpPr>
          <p:spPr>
            <a:xfrm rot="0">
              <a:off x="281707" y="226121"/>
              <a:ext cx="5691607" cy="527154"/>
            </a:xfrm>
            <a:prstGeom prst="rect">
              <a:avLst/>
            </a:prstGeom>
          </p:spPr>
          <p:txBody>
            <a:bodyPr anchor="t" rtlCol="false" tIns="0" lIns="0" bIns="0" rIns="0">
              <a:spAutoFit/>
            </a:bodyPr>
            <a:lstStyle/>
            <a:p>
              <a:pPr algn="l">
                <a:lnSpc>
                  <a:spcPts val="3290"/>
                </a:lnSpc>
              </a:pPr>
              <a:r>
                <a:rPr lang="en-US" sz="2350">
                  <a:solidFill>
                    <a:srgbClr val="4B4459"/>
                  </a:solidFill>
                  <a:latin typeface="Montserrat Bold"/>
                  <a:ea typeface="Montserrat Bold"/>
                  <a:cs typeface="Montserrat Bold"/>
                  <a:sym typeface="Montserrat Bold"/>
                </a:rPr>
                <a:t>Our Economic Perceptions</a:t>
              </a:r>
            </a:p>
          </p:txBody>
        </p:sp>
        <p:sp>
          <p:nvSpPr>
            <p:cNvPr name="TextBox 28" id="28"/>
            <p:cNvSpPr txBox="true"/>
            <p:nvPr/>
          </p:nvSpPr>
          <p:spPr>
            <a:xfrm rot="0">
              <a:off x="10495072" y="228029"/>
              <a:ext cx="7970041" cy="527154"/>
            </a:xfrm>
            <a:prstGeom prst="rect">
              <a:avLst/>
            </a:prstGeom>
          </p:spPr>
          <p:txBody>
            <a:bodyPr anchor="t" rtlCol="false" tIns="0" lIns="0" bIns="0" rIns="0">
              <a:spAutoFit/>
            </a:bodyPr>
            <a:lstStyle/>
            <a:p>
              <a:pPr algn="l">
                <a:lnSpc>
                  <a:spcPts val="3290"/>
                </a:lnSpc>
              </a:pPr>
              <a:r>
                <a:rPr lang="en-US" sz="2350">
                  <a:solidFill>
                    <a:srgbClr val="4B4459"/>
                  </a:solidFill>
                  <a:latin typeface="Montserrat Bold"/>
                  <a:ea typeface="Montserrat Bold"/>
                  <a:cs typeface="Montserrat Bold"/>
                  <a:sym typeface="Montserrat Bold"/>
                </a:rPr>
                <a:t>Year Over Year Change (2023 vs 2024)</a:t>
              </a:r>
            </a:p>
          </p:txBody>
        </p:sp>
        <p:sp>
          <p:nvSpPr>
            <p:cNvPr name="TextBox 29" id="29"/>
            <p:cNvSpPr txBox="true"/>
            <p:nvPr/>
          </p:nvSpPr>
          <p:spPr>
            <a:xfrm rot="0">
              <a:off x="268124" y="7192668"/>
              <a:ext cx="7667305" cy="348261"/>
            </a:xfrm>
            <a:prstGeom prst="rect">
              <a:avLst/>
            </a:prstGeom>
          </p:spPr>
          <p:txBody>
            <a:bodyPr anchor="t" rtlCol="false" tIns="0" lIns="0" bIns="0" rIns="0">
              <a:spAutoFit/>
            </a:bodyPr>
            <a:lstStyle/>
            <a:p>
              <a:pPr algn="l">
                <a:lnSpc>
                  <a:spcPts val="2193"/>
                </a:lnSpc>
              </a:pPr>
              <a:r>
                <a:rPr lang="en-US" sz="1567">
                  <a:solidFill>
                    <a:srgbClr val="000000"/>
                  </a:solidFill>
                  <a:latin typeface="Montserrat"/>
                  <a:ea typeface="Montserrat"/>
                  <a:cs typeface="Montserrat"/>
                  <a:sym typeface="Montserrat"/>
                </a:rPr>
                <a:t>Residents have a poor perception of their local economy.</a:t>
              </a:r>
            </a:p>
          </p:txBody>
        </p:sp>
        <p:sp>
          <p:nvSpPr>
            <p:cNvPr name="TextBox 30" id="30"/>
            <p:cNvSpPr txBox="true"/>
            <p:nvPr/>
          </p:nvSpPr>
          <p:spPr>
            <a:xfrm rot="0">
              <a:off x="10473214" y="7192668"/>
              <a:ext cx="6545684" cy="348261"/>
            </a:xfrm>
            <a:prstGeom prst="rect">
              <a:avLst/>
            </a:prstGeom>
          </p:spPr>
          <p:txBody>
            <a:bodyPr anchor="t" rtlCol="false" tIns="0" lIns="0" bIns="0" rIns="0">
              <a:spAutoFit/>
            </a:bodyPr>
            <a:lstStyle/>
            <a:p>
              <a:pPr algn="l">
                <a:lnSpc>
                  <a:spcPts val="2193"/>
                </a:lnSpc>
              </a:pPr>
              <a:r>
                <a:rPr lang="en-US" sz="1567">
                  <a:solidFill>
                    <a:srgbClr val="000000"/>
                  </a:solidFill>
                  <a:latin typeface="Montserrat"/>
                  <a:ea typeface="Montserrat"/>
                  <a:cs typeface="Montserrat"/>
                  <a:sym typeface="Montserrat"/>
                </a:rPr>
                <a:t>Generally the perceptions are similar to last year.</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4851" r="0" b="-14851"/>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Economic Confidence</a:t>
            </a:r>
          </a:p>
        </p:txBody>
      </p:sp>
      <p:grpSp>
        <p:nvGrpSpPr>
          <p:cNvPr name="Group 10" id="10"/>
          <p:cNvGrpSpPr/>
          <p:nvPr/>
        </p:nvGrpSpPr>
        <p:grpSpPr>
          <a:xfrm rot="0">
            <a:off x="2743089" y="3600450"/>
            <a:ext cx="12684008" cy="3363535"/>
            <a:chOff x="0" y="0"/>
            <a:chExt cx="3340644" cy="885869"/>
          </a:xfrm>
        </p:grpSpPr>
        <p:sp>
          <p:nvSpPr>
            <p:cNvPr name="Freeform 11" id="11"/>
            <p:cNvSpPr/>
            <p:nvPr/>
          </p:nvSpPr>
          <p:spPr>
            <a:xfrm flipH="false" flipV="false" rot="0">
              <a:off x="0" y="0"/>
              <a:ext cx="3340644" cy="885869"/>
            </a:xfrm>
            <a:custGeom>
              <a:avLst/>
              <a:gdLst/>
              <a:ahLst/>
              <a:cxnLst/>
              <a:rect r="r" b="b" t="t" l="l"/>
              <a:pathLst>
                <a:path h="885869" w="3340644">
                  <a:moveTo>
                    <a:pt x="0" y="0"/>
                  </a:moveTo>
                  <a:lnTo>
                    <a:pt x="3340644" y="0"/>
                  </a:lnTo>
                  <a:lnTo>
                    <a:pt x="3340644" y="885869"/>
                  </a:lnTo>
                  <a:lnTo>
                    <a:pt x="0" y="885869"/>
                  </a:lnTo>
                  <a:close/>
                </a:path>
              </a:pathLst>
            </a:custGeom>
            <a:solidFill>
              <a:srgbClr val="B6C2CC">
                <a:alpha val="49804"/>
              </a:srgbClr>
            </a:solidFill>
          </p:spPr>
        </p:sp>
        <p:sp>
          <p:nvSpPr>
            <p:cNvPr name="TextBox 12" id="12"/>
            <p:cNvSpPr txBox="true"/>
            <p:nvPr/>
          </p:nvSpPr>
          <p:spPr>
            <a:xfrm>
              <a:off x="0" y="-47625"/>
              <a:ext cx="3340644" cy="933494"/>
            </a:xfrm>
            <a:prstGeom prst="rect">
              <a:avLst/>
            </a:prstGeom>
          </p:spPr>
          <p:txBody>
            <a:bodyPr anchor="ctr" rtlCol="false" tIns="50800" lIns="50800" bIns="50800" rIns="50800"/>
            <a:lstStyle/>
            <a:p>
              <a:pPr algn="ctr">
                <a:lnSpc>
                  <a:spcPts val="3101"/>
                </a:lnSpc>
              </a:pPr>
            </a:p>
          </p:txBody>
        </p:sp>
      </p:grpSp>
      <p:sp>
        <p:nvSpPr>
          <p:cNvPr name="TextBox 13" id="13"/>
          <p:cNvSpPr txBox="true"/>
          <p:nvPr/>
        </p:nvSpPr>
        <p:spPr>
          <a:xfrm rot="0">
            <a:off x="2992327" y="3930545"/>
            <a:ext cx="14266973" cy="119062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What can the community leaders do to increase citizens’ confidence in their community?</a:t>
            </a:r>
          </a:p>
        </p:txBody>
      </p:sp>
      <p:sp>
        <p:nvSpPr>
          <p:cNvPr name="TextBox 14" id="14"/>
          <p:cNvSpPr txBox="true"/>
          <p:nvPr/>
        </p:nvSpPr>
        <p:spPr>
          <a:xfrm rot="0">
            <a:off x="2992327" y="5385522"/>
            <a:ext cx="13226877" cy="119062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What might be causing the optimism for the future?</a:t>
            </a:r>
          </a:p>
        </p:txBody>
      </p:sp>
      <p:grpSp>
        <p:nvGrpSpPr>
          <p:cNvPr name="Group 15" id="15"/>
          <p:cNvGrpSpPr/>
          <p:nvPr/>
        </p:nvGrpSpPr>
        <p:grpSpPr>
          <a:xfrm rot="0">
            <a:off x="655698" y="375363"/>
            <a:ext cx="16976604" cy="1459661"/>
            <a:chOff x="0" y="0"/>
            <a:chExt cx="22635472" cy="1946215"/>
          </a:xfrm>
        </p:grpSpPr>
        <p:sp>
          <p:nvSpPr>
            <p:cNvPr name="Freeform 16" id="16"/>
            <p:cNvSpPr/>
            <p:nvPr/>
          </p:nvSpPr>
          <p:spPr>
            <a:xfrm flipH="false" flipV="false" rot="0">
              <a:off x="4723546" y="45416"/>
              <a:ext cx="5432757" cy="1346154"/>
            </a:xfrm>
            <a:custGeom>
              <a:avLst/>
              <a:gdLst/>
              <a:ahLst/>
              <a:cxnLst/>
              <a:rect r="r" b="b" t="t" l="l"/>
              <a:pathLst>
                <a:path h="1346154" w="5432757">
                  <a:moveTo>
                    <a:pt x="0" y="0"/>
                  </a:moveTo>
                  <a:lnTo>
                    <a:pt x="5432757" y="0"/>
                  </a:lnTo>
                  <a:lnTo>
                    <a:pt x="5432757" y="1346154"/>
                  </a:lnTo>
                  <a:lnTo>
                    <a:pt x="0" y="13461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4723546" y="45416"/>
              <a:ext cx="5432757" cy="1346135"/>
            </a:xfrm>
            <a:custGeom>
              <a:avLst/>
              <a:gdLst/>
              <a:ahLst/>
              <a:cxnLst/>
              <a:rect r="r" b="b" t="t" l="l"/>
              <a:pathLst>
                <a:path h="1346135" w="5432757">
                  <a:moveTo>
                    <a:pt x="0" y="0"/>
                  </a:moveTo>
                  <a:lnTo>
                    <a:pt x="5432757" y="0"/>
                  </a:lnTo>
                  <a:lnTo>
                    <a:pt x="5432757" y="1346135"/>
                  </a:lnTo>
                  <a:lnTo>
                    <a:pt x="0" y="1346135"/>
                  </a:lnTo>
                  <a:lnTo>
                    <a:pt x="0" y="0"/>
                  </a:lnTo>
                  <a:close/>
                </a:path>
              </a:pathLst>
            </a:custGeom>
            <a:blipFill>
              <a:blip r:embed="rId9"/>
              <a:stretch>
                <a:fillRect l="0" t="0" r="0" b="0"/>
              </a:stretch>
            </a:blipFill>
          </p:spPr>
        </p:sp>
        <p:sp>
          <p:nvSpPr>
            <p:cNvPr name="Freeform 19" id="19"/>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10"/>
              <a:stretch>
                <a:fillRect l="0" t="0" r="0" b="0"/>
              </a:stretch>
            </a:blipFill>
          </p:spPr>
        </p:sp>
        <p:sp>
          <p:nvSpPr>
            <p:cNvPr name="Freeform 20" id="20"/>
            <p:cNvSpPr/>
            <p:nvPr/>
          </p:nvSpPr>
          <p:spPr>
            <a:xfrm flipH="false" flipV="false" rot="0">
              <a:off x="12612920" y="0"/>
              <a:ext cx="10022552" cy="1436986"/>
            </a:xfrm>
            <a:custGeom>
              <a:avLst/>
              <a:gdLst/>
              <a:ahLst/>
              <a:cxnLst/>
              <a:rect r="r" b="b" t="t" l="l"/>
              <a:pathLst>
                <a:path h="1436986" w="10022552">
                  <a:moveTo>
                    <a:pt x="0" y="0"/>
                  </a:moveTo>
                  <a:lnTo>
                    <a:pt x="10022552" y="0"/>
                  </a:lnTo>
                  <a:lnTo>
                    <a:pt x="10022552" y="1436986"/>
                  </a:lnTo>
                  <a:lnTo>
                    <a:pt x="0" y="14369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1" id="21"/>
            <p:cNvSpPr txBox="true"/>
            <p:nvPr/>
          </p:nvSpPr>
          <p:spPr>
            <a:xfrm rot="0">
              <a:off x="14425611" y="-14504"/>
              <a:ext cx="8201743" cy="1338328"/>
            </a:xfrm>
            <a:prstGeom prst="rect">
              <a:avLst/>
            </a:prstGeom>
          </p:spPr>
          <p:txBody>
            <a:bodyPr anchor="t" rtlCol="false" tIns="0" lIns="0" bIns="0" rIns="0">
              <a:spAutoFit/>
            </a:bodyPr>
            <a:lstStyle/>
            <a:p>
              <a:pPr algn="r">
                <a:lnSpc>
                  <a:spcPts val="4111"/>
                </a:lnSpc>
              </a:pPr>
              <a:r>
                <a:rPr lang="en-US" sz="2682">
                  <a:solidFill>
                    <a:srgbClr val="2E2920"/>
                  </a:solidFill>
                  <a:latin typeface="Montserrat Medium"/>
                  <a:ea typeface="Montserrat Medium"/>
                  <a:cs typeface="Montserrat Medium"/>
                  <a:sym typeface="Montserrat Medium"/>
                </a:rPr>
                <a:t>Community Benchmarking Report </a:t>
              </a:r>
              <a:r>
                <a:rPr lang="en-US" sz="2682">
                  <a:solidFill>
                    <a:srgbClr val="476372"/>
                  </a:solidFill>
                  <a:latin typeface="Montserrat"/>
                  <a:ea typeface="Montserrat"/>
                  <a:cs typeface="Montserrat"/>
                  <a:sym typeface="Montserrat"/>
                </a:rPr>
                <a:t>City of Canton, KS | 2024</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4851" r="0" b="-14851"/>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2021642" y="2742763"/>
            <a:ext cx="878276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Engagement </a:t>
            </a:r>
          </a:p>
        </p:txBody>
      </p:sp>
      <p:grpSp>
        <p:nvGrpSpPr>
          <p:cNvPr name="Group 10" id="10"/>
          <p:cNvGrpSpPr/>
          <p:nvPr/>
        </p:nvGrpSpPr>
        <p:grpSpPr>
          <a:xfrm rot="0">
            <a:off x="655698" y="375363"/>
            <a:ext cx="16976604" cy="1459661"/>
            <a:chOff x="0" y="0"/>
            <a:chExt cx="22635472" cy="1946215"/>
          </a:xfrm>
        </p:grpSpPr>
        <p:sp>
          <p:nvSpPr>
            <p:cNvPr name="Freeform 11" id="11"/>
            <p:cNvSpPr/>
            <p:nvPr/>
          </p:nvSpPr>
          <p:spPr>
            <a:xfrm flipH="false" flipV="false" rot="0">
              <a:off x="4723546" y="45416"/>
              <a:ext cx="5432757" cy="1346154"/>
            </a:xfrm>
            <a:custGeom>
              <a:avLst/>
              <a:gdLst/>
              <a:ahLst/>
              <a:cxnLst/>
              <a:rect r="r" b="b" t="t" l="l"/>
              <a:pathLst>
                <a:path h="1346154" w="5432757">
                  <a:moveTo>
                    <a:pt x="0" y="0"/>
                  </a:moveTo>
                  <a:lnTo>
                    <a:pt x="5432757" y="0"/>
                  </a:lnTo>
                  <a:lnTo>
                    <a:pt x="5432757" y="1346154"/>
                  </a:lnTo>
                  <a:lnTo>
                    <a:pt x="0" y="13461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4723546" y="45416"/>
              <a:ext cx="5432757" cy="1346135"/>
            </a:xfrm>
            <a:custGeom>
              <a:avLst/>
              <a:gdLst/>
              <a:ahLst/>
              <a:cxnLst/>
              <a:rect r="r" b="b" t="t" l="l"/>
              <a:pathLst>
                <a:path h="1346135" w="5432757">
                  <a:moveTo>
                    <a:pt x="0" y="0"/>
                  </a:moveTo>
                  <a:lnTo>
                    <a:pt x="5432757" y="0"/>
                  </a:lnTo>
                  <a:lnTo>
                    <a:pt x="5432757" y="1346135"/>
                  </a:lnTo>
                  <a:lnTo>
                    <a:pt x="0" y="1346135"/>
                  </a:lnTo>
                  <a:lnTo>
                    <a:pt x="0" y="0"/>
                  </a:lnTo>
                  <a:close/>
                </a:path>
              </a:pathLst>
            </a:custGeom>
            <a:blipFill>
              <a:blip r:embed="rId9"/>
              <a:stretch>
                <a:fillRect l="0" t="0" r="0" b="0"/>
              </a:stretch>
            </a:blipFill>
          </p:spPr>
        </p:sp>
        <p:sp>
          <p:nvSpPr>
            <p:cNvPr name="Freeform 14" id="14"/>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10"/>
              <a:stretch>
                <a:fillRect l="0" t="0" r="0" b="0"/>
              </a:stretch>
            </a:blipFill>
          </p:spPr>
        </p:sp>
        <p:sp>
          <p:nvSpPr>
            <p:cNvPr name="Freeform 15" id="15"/>
            <p:cNvSpPr/>
            <p:nvPr/>
          </p:nvSpPr>
          <p:spPr>
            <a:xfrm flipH="false" flipV="false" rot="0">
              <a:off x="12612920" y="0"/>
              <a:ext cx="10022552" cy="1436986"/>
            </a:xfrm>
            <a:custGeom>
              <a:avLst/>
              <a:gdLst/>
              <a:ahLst/>
              <a:cxnLst/>
              <a:rect r="r" b="b" t="t" l="l"/>
              <a:pathLst>
                <a:path h="1436986" w="10022552">
                  <a:moveTo>
                    <a:pt x="0" y="0"/>
                  </a:moveTo>
                  <a:lnTo>
                    <a:pt x="10022552" y="0"/>
                  </a:lnTo>
                  <a:lnTo>
                    <a:pt x="10022552" y="1436986"/>
                  </a:lnTo>
                  <a:lnTo>
                    <a:pt x="0" y="14369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4425611" y="-14504"/>
              <a:ext cx="8201743" cy="1338328"/>
            </a:xfrm>
            <a:prstGeom prst="rect">
              <a:avLst/>
            </a:prstGeom>
          </p:spPr>
          <p:txBody>
            <a:bodyPr anchor="t" rtlCol="false" tIns="0" lIns="0" bIns="0" rIns="0">
              <a:spAutoFit/>
            </a:bodyPr>
            <a:lstStyle/>
            <a:p>
              <a:pPr algn="r">
                <a:lnSpc>
                  <a:spcPts val="4111"/>
                </a:lnSpc>
              </a:pPr>
              <a:r>
                <a:rPr lang="en-US" sz="2682">
                  <a:solidFill>
                    <a:srgbClr val="2E2920"/>
                  </a:solidFill>
                  <a:latin typeface="Montserrat Medium"/>
                  <a:ea typeface="Montserrat Medium"/>
                  <a:cs typeface="Montserrat Medium"/>
                  <a:sym typeface="Montserrat Medium"/>
                </a:rPr>
                <a:t>Community Benchmarking Report </a:t>
              </a:r>
              <a:r>
                <a:rPr lang="en-US" sz="2682">
                  <a:solidFill>
                    <a:srgbClr val="476372"/>
                  </a:solidFill>
                  <a:latin typeface="Montserrat"/>
                  <a:ea typeface="Montserrat"/>
                  <a:cs typeface="Montserrat"/>
                  <a:sym typeface="Montserrat"/>
                </a:rPr>
                <a:t>City of Canton, KS | 2024</a:t>
              </a:r>
            </a:p>
          </p:txBody>
        </p:sp>
      </p:grpSp>
      <p:grpSp>
        <p:nvGrpSpPr>
          <p:cNvPr name="Group 17" id="17"/>
          <p:cNvGrpSpPr/>
          <p:nvPr/>
        </p:nvGrpSpPr>
        <p:grpSpPr>
          <a:xfrm rot="0">
            <a:off x="9384297" y="4059636"/>
            <a:ext cx="7875003" cy="4907804"/>
            <a:chOff x="0" y="0"/>
            <a:chExt cx="10500004" cy="6543738"/>
          </a:xfrm>
        </p:grpSpPr>
        <p:grpSp>
          <p:nvGrpSpPr>
            <p:cNvPr name="Group 18" id="18"/>
            <p:cNvGrpSpPr>
              <a:grpSpLocks noChangeAspect="true"/>
            </p:cNvGrpSpPr>
            <p:nvPr/>
          </p:nvGrpSpPr>
          <p:grpSpPr>
            <a:xfrm rot="0">
              <a:off x="590652" y="849503"/>
              <a:ext cx="9318701" cy="5681536"/>
              <a:chOff x="0" y="0"/>
              <a:chExt cx="6989026" cy="4261155"/>
            </a:xfrm>
          </p:grpSpPr>
          <p:sp>
            <p:nvSpPr>
              <p:cNvPr name="Freeform 19" id="19"/>
              <p:cNvSpPr/>
              <p:nvPr/>
            </p:nvSpPr>
            <p:spPr>
              <a:xfrm flipH="false" flipV="false" rot="0">
                <a:off x="0" y="0"/>
                <a:ext cx="6989064" cy="4261104"/>
              </a:xfrm>
              <a:custGeom>
                <a:avLst/>
                <a:gdLst/>
                <a:ahLst/>
                <a:cxnLst/>
                <a:rect r="r" b="b" t="t" l="l"/>
                <a:pathLst>
                  <a:path h="4261104" w="6989064">
                    <a:moveTo>
                      <a:pt x="6989064" y="0"/>
                    </a:moveTo>
                    <a:lnTo>
                      <a:pt x="6989064" y="4261104"/>
                    </a:lnTo>
                    <a:lnTo>
                      <a:pt x="0" y="4261104"/>
                    </a:lnTo>
                    <a:lnTo>
                      <a:pt x="0" y="0"/>
                    </a:lnTo>
                    <a:close/>
                  </a:path>
                </a:pathLst>
              </a:custGeom>
              <a:solidFill>
                <a:srgbClr val="000000">
                  <a:alpha val="0"/>
                </a:srgbClr>
              </a:solidFill>
            </p:spPr>
          </p:sp>
        </p:grpSp>
        <p:sp>
          <p:nvSpPr>
            <p:cNvPr name="Freeform 20" id="20"/>
            <p:cNvSpPr/>
            <p:nvPr/>
          </p:nvSpPr>
          <p:spPr>
            <a:xfrm flipH="false" flipV="false" rot="5400000">
              <a:off x="2409241" y="-969086"/>
              <a:ext cx="5681535" cy="9318701"/>
            </a:xfrm>
            <a:custGeom>
              <a:avLst/>
              <a:gdLst/>
              <a:ahLst/>
              <a:cxnLst/>
              <a:rect r="r" b="b" t="t" l="l"/>
              <a:pathLst>
                <a:path h="9318701" w="5681535">
                  <a:moveTo>
                    <a:pt x="0" y="0"/>
                  </a:moveTo>
                  <a:lnTo>
                    <a:pt x="5681535" y="0"/>
                  </a:lnTo>
                  <a:lnTo>
                    <a:pt x="5681535" y="9318701"/>
                  </a:lnTo>
                  <a:lnTo>
                    <a:pt x="0" y="9318701"/>
                  </a:lnTo>
                  <a:lnTo>
                    <a:pt x="0" y="0"/>
                  </a:lnTo>
                  <a:close/>
                </a:path>
              </a:pathLst>
            </a:custGeom>
            <a:blipFill>
              <a:blip r:embed="rId11"/>
              <a:stretch>
                <a:fillRect l="0" t="0" r="0" b="0"/>
              </a:stretch>
            </a:blipFill>
          </p:spPr>
        </p:sp>
        <p:sp>
          <p:nvSpPr>
            <p:cNvPr name="Freeform 21" id="21"/>
            <p:cNvSpPr/>
            <p:nvPr/>
          </p:nvSpPr>
          <p:spPr>
            <a:xfrm flipH="false" flipV="false" rot="0">
              <a:off x="0" y="0"/>
              <a:ext cx="10500004" cy="615594"/>
            </a:xfrm>
            <a:custGeom>
              <a:avLst/>
              <a:gdLst/>
              <a:ahLst/>
              <a:cxnLst/>
              <a:rect r="r" b="b" t="t" l="l"/>
              <a:pathLst>
                <a:path h="615594" w="10500004">
                  <a:moveTo>
                    <a:pt x="0" y="0"/>
                  </a:moveTo>
                  <a:lnTo>
                    <a:pt x="10500004" y="0"/>
                  </a:lnTo>
                  <a:lnTo>
                    <a:pt x="10500004" y="615594"/>
                  </a:lnTo>
                  <a:lnTo>
                    <a:pt x="0" y="61559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22" id="22"/>
            <p:cNvGrpSpPr>
              <a:grpSpLocks noChangeAspect="true"/>
            </p:cNvGrpSpPr>
            <p:nvPr/>
          </p:nvGrpSpPr>
          <p:grpSpPr>
            <a:xfrm rot="0">
              <a:off x="577952" y="836803"/>
              <a:ext cx="9344101" cy="5706936"/>
              <a:chOff x="0" y="0"/>
              <a:chExt cx="7008076" cy="4280205"/>
            </a:xfrm>
          </p:grpSpPr>
          <p:sp>
            <p:nvSpPr>
              <p:cNvPr name="Freeform 23" id="23"/>
              <p:cNvSpPr/>
              <p:nvPr/>
            </p:nvSpPr>
            <p:spPr>
              <a:xfrm flipH="false" flipV="false" rot="0">
                <a:off x="0" y="0"/>
                <a:ext cx="7008114" cy="4280281"/>
              </a:xfrm>
              <a:custGeom>
                <a:avLst/>
                <a:gdLst/>
                <a:ahLst/>
                <a:cxnLst/>
                <a:rect r="r" b="b" t="t" l="l"/>
                <a:pathLst>
                  <a:path h="4280281" w="7008114">
                    <a:moveTo>
                      <a:pt x="7008114" y="4699"/>
                    </a:moveTo>
                    <a:lnTo>
                      <a:pt x="7008114" y="4275455"/>
                    </a:lnTo>
                    <a:cubicBezTo>
                      <a:pt x="7008114" y="4278122"/>
                      <a:pt x="7005955" y="4280281"/>
                      <a:pt x="7003288" y="4280281"/>
                    </a:cubicBezTo>
                    <a:lnTo>
                      <a:pt x="4826" y="4280281"/>
                    </a:lnTo>
                    <a:cubicBezTo>
                      <a:pt x="2159" y="4280281"/>
                      <a:pt x="0" y="4278122"/>
                      <a:pt x="0" y="4275455"/>
                    </a:cubicBezTo>
                    <a:lnTo>
                      <a:pt x="0" y="4699"/>
                    </a:lnTo>
                    <a:cubicBezTo>
                      <a:pt x="0" y="2159"/>
                      <a:pt x="2159" y="0"/>
                      <a:pt x="4826" y="0"/>
                    </a:cubicBezTo>
                    <a:lnTo>
                      <a:pt x="7003288" y="0"/>
                    </a:lnTo>
                    <a:cubicBezTo>
                      <a:pt x="7005955" y="0"/>
                      <a:pt x="7008114" y="2159"/>
                      <a:pt x="7008114" y="4826"/>
                    </a:cubicBezTo>
                    <a:moveTo>
                      <a:pt x="6998589" y="4826"/>
                    </a:moveTo>
                    <a:lnTo>
                      <a:pt x="7003415" y="4826"/>
                    </a:lnTo>
                    <a:lnTo>
                      <a:pt x="7003415" y="9525"/>
                    </a:lnTo>
                    <a:lnTo>
                      <a:pt x="9525" y="4699"/>
                    </a:lnTo>
                    <a:lnTo>
                      <a:pt x="4826" y="4270629"/>
                    </a:lnTo>
                    <a:lnTo>
                      <a:pt x="6998589" y="4275455"/>
                    </a:lnTo>
                    <a:lnTo>
                      <a:pt x="6998589" y="4699"/>
                    </a:lnTo>
                    <a:close/>
                  </a:path>
                </a:pathLst>
              </a:custGeom>
              <a:solidFill>
                <a:srgbClr val="888888"/>
              </a:solidFill>
            </p:spPr>
          </p:sp>
        </p:grpSp>
        <p:sp>
          <p:nvSpPr>
            <p:cNvPr name="TextBox 24" id="24"/>
            <p:cNvSpPr txBox="true"/>
            <p:nvPr/>
          </p:nvSpPr>
          <p:spPr>
            <a:xfrm rot="0">
              <a:off x="114300" y="80505"/>
              <a:ext cx="6184659" cy="405308"/>
            </a:xfrm>
            <a:prstGeom prst="rect">
              <a:avLst/>
            </a:prstGeom>
          </p:spPr>
          <p:txBody>
            <a:bodyPr anchor="t" rtlCol="false" tIns="0" lIns="0" bIns="0" rIns="0">
              <a:spAutoFit/>
            </a:bodyPr>
            <a:lstStyle/>
            <a:p>
              <a:pPr algn="l">
                <a:lnSpc>
                  <a:spcPts val="2520"/>
                </a:lnSpc>
              </a:pPr>
              <a:r>
                <a:rPr lang="en-US" sz="1800">
                  <a:solidFill>
                    <a:srgbClr val="4B4459"/>
                  </a:solidFill>
                  <a:latin typeface="Montserrat Bold"/>
                  <a:ea typeface="Montserrat Bold"/>
                  <a:cs typeface="Montserrat Bold"/>
                  <a:sym typeface="Montserrat Bold"/>
                </a:rPr>
                <a:t>Year Over Year Change (2023 vs. 2024)</a:t>
              </a:r>
            </a:p>
          </p:txBody>
        </p:sp>
      </p:grpSp>
      <p:grpSp>
        <p:nvGrpSpPr>
          <p:cNvPr name="Group 25" id="25"/>
          <p:cNvGrpSpPr/>
          <p:nvPr/>
        </p:nvGrpSpPr>
        <p:grpSpPr>
          <a:xfrm rot="0">
            <a:off x="813249" y="4059636"/>
            <a:ext cx="8495400" cy="4907804"/>
            <a:chOff x="0" y="0"/>
            <a:chExt cx="11327200" cy="6543738"/>
          </a:xfrm>
        </p:grpSpPr>
        <p:sp>
          <p:nvSpPr>
            <p:cNvPr name="Freeform 26" id="26"/>
            <p:cNvSpPr/>
            <p:nvPr/>
          </p:nvSpPr>
          <p:spPr>
            <a:xfrm flipH="false" flipV="false" rot="5400000">
              <a:off x="2818064" y="-445278"/>
              <a:ext cx="5691071" cy="8286963"/>
            </a:xfrm>
            <a:custGeom>
              <a:avLst/>
              <a:gdLst/>
              <a:ahLst/>
              <a:cxnLst/>
              <a:rect r="r" b="b" t="t" l="l"/>
              <a:pathLst>
                <a:path h="8286963" w="5691071">
                  <a:moveTo>
                    <a:pt x="0" y="0"/>
                  </a:moveTo>
                  <a:lnTo>
                    <a:pt x="5691072" y="0"/>
                  </a:lnTo>
                  <a:lnTo>
                    <a:pt x="5691072" y="8286962"/>
                  </a:lnTo>
                  <a:lnTo>
                    <a:pt x="0" y="8286962"/>
                  </a:lnTo>
                  <a:lnTo>
                    <a:pt x="0" y="0"/>
                  </a:lnTo>
                  <a:close/>
                </a:path>
              </a:pathLst>
            </a:custGeom>
            <a:blipFill>
              <a:blip r:embed="rId14"/>
              <a:stretch>
                <a:fillRect l="0" t="0" r="0" b="0"/>
              </a:stretch>
            </a:blipFill>
          </p:spPr>
        </p:sp>
        <p:grpSp>
          <p:nvGrpSpPr>
            <p:cNvPr name="Group 27" id="27"/>
            <p:cNvGrpSpPr>
              <a:grpSpLocks noChangeAspect="true"/>
            </p:cNvGrpSpPr>
            <p:nvPr/>
          </p:nvGrpSpPr>
          <p:grpSpPr>
            <a:xfrm rot="0">
              <a:off x="1506509" y="825448"/>
              <a:ext cx="8314182" cy="5718291"/>
              <a:chOff x="0" y="0"/>
              <a:chExt cx="5818797" cy="4002024"/>
            </a:xfrm>
          </p:grpSpPr>
          <p:sp>
            <p:nvSpPr>
              <p:cNvPr name="Freeform 28" id="28"/>
              <p:cNvSpPr/>
              <p:nvPr/>
            </p:nvSpPr>
            <p:spPr>
              <a:xfrm flipH="false" flipV="false" rot="0">
                <a:off x="-127" y="0"/>
                <a:ext cx="5819013" cy="4002151"/>
              </a:xfrm>
              <a:custGeom>
                <a:avLst/>
                <a:gdLst/>
                <a:ahLst/>
                <a:cxnLst/>
                <a:rect r="r" b="b" t="t" l="l"/>
                <a:pathLst>
                  <a:path h="4002151" w="5819013">
                    <a:moveTo>
                      <a:pt x="5818886" y="4826"/>
                    </a:moveTo>
                    <a:lnTo>
                      <a:pt x="5818886" y="3997325"/>
                    </a:lnTo>
                    <a:cubicBezTo>
                      <a:pt x="5818886" y="3999992"/>
                      <a:pt x="5816727" y="4002151"/>
                      <a:pt x="5814060" y="4002151"/>
                    </a:cubicBezTo>
                    <a:lnTo>
                      <a:pt x="4826" y="4002151"/>
                    </a:lnTo>
                    <a:cubicBezTo>
                      <a:pt x="2159" y="4002151"/>
                      <a:pt x="0" y="3999992"/>
                      <a:pt x="0" y="3997325"/>
                    </a:cubicBezTo>
                    <a:lnTo>
                      <a:pt x="0" y="4826"/>
                    </a:lnTo>
                    <a:cubicBezTo>
                      <a:pt x="127" y="2159"/>
                      <a:pt x="2286" y="0"/>
                      <a:pt x="4826" y="0"/>
                    </a:cubicBezTo>
                    <a:lnTo>
                      <a:pt x="5814187" y="0"/>
                    </a:lnTo>
                    <a:cubicBezTo>
                      <a:pt x="5816854" y="0"/>
                      <a:pt x="5819013" y="2159"/>
                      <a:pt x="5819013" y="4826"/>
                    </a:cubicBezTo>
                    <a:moveTo>
                      <a:pt x="5809488" y="4826"/>
                    </a:moveTo>
                    <a:lnTo>
                      <a:pt x="5814314" y="4826"/>
                    </a:lnTo>
                    <a:lnTo>
                      <a:pt x="5814314" y="9525"/>
                    </a:lnTo>
                    <a:lnTo>
                      <a:pt x="9652" y="4826"/>
                    </a:lnTo>
                    <a:lnTo>
                      <a:pt x="4826" y="3992626"/>
                    </a:lnTo>
                    <a:lnTo>
                      <a:pt x="5809361" y="3997452"/>
                    </a:lnTo>
                    <a:lnTo>
                      <a:pt x="5809361" y="4826"/>
                    </a:lnTo>
                    <a:close/>
                  </a:path>
                </a:pathLst>
              </a:custGeom>
              <a:solidFill>
                <a:srgbClr val="888888"/>
              </a:solidFill>
            </p:spPr>
          </p:sp>
        </p:grpSp>
        <p:sp>
          <p:nvSpPr>
            <p:cNvPr name="Freeform 29" id="29"/>
            <p:cNvSpPr/>
            <p:nvPr/>
          </p:nvSpPr>
          <p:spPr>
            <a:xfrm flipH="false" flipV="false" rot="0">
              <a:off x="0" y="0"/>
              <a:ext cx="11327200" cy="659694"/>
            </a:xfrm>
            <a:custGeom>
              <a:avLst/>
              <a:gdLst/>
              <a:ahLst/>
              <a:cxnLst/>
              <a:rect r="r" b="b" t="t" l="l"/>
              <a:pathLst>
                <a:path h="659694" w="11327200">
                  <a:moveTo>
                    <a:pt x="0" y="0"/>
                  </a:moveTo>
                  <a:lnTo>
                    <a:pt x="11327200" y="0"/>
                  </a:lnTo>
                  <a:lnTo>
                    <a:pt x="11327200" y="659694"/>
                  </a:lnTo>
                  <a:lnTo>
                    <a:pt x="0" y="65969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30" id="30"/>
            <p:cNvSpPr txBox="true"/>
            <p:nvPr/>
          </p:nvSpPr>
          <p:spPr>
            <a:xfrm rot="0">
              <a:off x="122488" y="79477"/>
              <a:ext cx="7650868" cy="441139"/>
            </a:xfrm>
            <a:prstGeom prst="rect">
              <a:avLst/>
            </a:prstGeom>
          </p:spPr>
          <p:txBody>
            <a:bodyPr anchor="t" rtlCol="false" tIns="0" lIns="0" bIns="0" rIns="0">
              <a:spAutoFit/>
            </a:bodyPr>
            <a:lstStyle/>
            <a:p>
              <a:pPr algn="l">
                <a:lnSpc>
                  <a:spcPts val="2700"/>
                </a:lnSpc>
              </a:pPr>
              <a:r>
                <a:rPr lang="en-US" sz="1928">
                  <a:solidFill>
                    <a:srgbClr val="4B4459"/>
                  </a:solidFill>
                  <a:latin typeface="Montserrat Bold"/>
                  <a:ea typeface="Montserrat Bold"/>
                  <a:cs typeface="Montserrat Bold"/>
                  <a:sym typeface="Montserrat Bold"/>
                </a:rPr>
                <a:t>How do our residents view our community?</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4851" r="0" b="-14851"/>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9" id="9"/>
          <p:cNvGrpSpPr/>
          <p:nvPr/>
        </p:nvGrpSpPr>
        <p:grpSpPr>
          <a:xfrm rot="0">
            <a:off x="655698" y="375363"/>
            <a:ext cx="16976604" cy="1459661"/>
            <a:chOff x="0" y="0"/>
            <a:chExt cx="22635472" cy="1946215"/>
          </a:xfrm>
        </p:grpSpPr>
        <p:sp>
          <p:nvSpPr>
            <p:cNvPr name="Freeform 10" id="10"/>
            <p:cNvSpPr/>
            <p:nvPr/>
          </p:nvSpPr>
          <p:spPr>
            <a:xfrm flipH="false" flipV="false" rot="0">
              <a:off x="4723546" y="45416"/>
              <a:ext cx="5432757" cy="1346154"/>
            </a:xfrm>
            <a:custGeom>
              <a:avLst/>
              <a:gdLst/>
              <a:ahLst/>
              <a:cxnLst/>
              <a:rect r="r" b="b" t="t" l="l"/>
              <a:pathLst>
                <a:path h="1346154" w="5432757">
                  <a:moveTo>
                    <a:pt x="0" y="0"/>
                  </a:moveTo>
                  <a:lnTo>
                    <a:pt x="5432757" y="0"/>
                  </a:lnTo>
                  <a:lnTo>
                    <a:pt x="5432757" y="1346154"/>
                  </a:lnTo>
                  <a:lnTo>
                    <a:pt x="0" y="13461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4723546" y="45416"/>
              <a:ext cx="5432757" cy="1346135"/>
            </a:xfrm>
            <a:custGeom>
              <a:avLst/>
              <a:gdLst/>
              <a:ahLst/>
              <a:cxnLst/>
              <a:rect r="r" b="b" t="t" l="l"/>
              <a:pathLst>
                <a:path h="1346135" w="5432757">
                  <a:moveTo>
                    <a:pt x="0" y="0"/>
                  </a:moveTo>
                  <a:lnTo>
                    <a:pt x="5432757" y="0"/>
                  </a:lnTo>
                  <a:lnTo>
                    <a:pt x="5432757" y="1346135"/>
                  </a:lnTo>
                  <a:lnTo>
                    <a:pt x="0" y="1346135"/>
                  </a:lnTo>
                  <a:lnTo>
                    <a:pt x="0" y="0"/>
                  </a:lnTo>
                  <a:close/>
                </a:path>
              </a:pathLst>
            </a:custGeom>
            <a:blipFill>
              <a:blip r:embed="rId9"/>
              <a:stretch>
                <a:fillRect l="0" t="0" r="0" b="0"/>
              </a:stretch>
            </a:blipFill>
          </p:spPr>
        </p:sp>
        <p:sp>
          <p:nvSpPr>
            <p:cNvPr name="Freeform 13" id="13"/>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10"/>
              <a:stretch>
                <a:fillRect l="0" t="0" r="0" b="0"/>
              </a:stretch>
            </a:blipFill>
          </p:spPr>
        </p:sp>
        <p:sp>
          <p:nvSpPr>
            <p:cNvPr name="Freeform 14" id="14"/>
            <p:cNvSpPr/>
            <p:nvPr/>
          </p:nvSpPr>
          <p:spPr>
            <a:xfrm flipH="false" flipV="false" rot="0">
              <a:off x="12612920" y="0"/>
              <a:ext cx="10022552" cy="1436986"/>
            </a:xfrm>
            <a:custGeom>
              <a:avLst/>
              <a:gdLst/>
              <a:ahLst/>
              <a:cxnLst/>
              <a:rect r="r" b="b" t="t" l="l"/>
              <a:pathLst>
                <a:path h="1436986" w="10022552">
                  <a:moveTo>
                    <a:pt x="0" y="0"/>
                  </a:moveTo>
                  <a:lnTo>
                    <a:pt x="10022552" y="0"/>
                  </a:lnTo>
                  <a:lnTo>
                    <a:pt x="10022552" y="1436986"/>
                  </a:lnTo>
                  <a:lnTo>
                    <a:pt x="0" y="14369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14425611" y="-14504"/>
              <a:ext cx="8201743" cy="1338328"/>
            </a:xfrm>
            <a:prstGeom prst="rect">
              <a:avLst/>
            </a:prstGeom>
          </p:spPr>
          <p:txBody>
            <a:bodyPr anchor="t" rtlCol="false" tIns="0" lIns="0" bIns="0" rIns="0">
              <a:spAutoFit/>
            </a:bodyPr>
            <a:lstStyle/>
            <a:p>
              <a:pPr algn="r">
                <a:lnSpc>
                  <a:spcPts val="4111"/>
                </a:lnSpc>
              </a:pPr>
              <a:r>
                <a:rPr lang="en-US" sz="2682">
                  <a:solidFill>
                    <a:srgbClr val="2E2920"/>
                  </a:solidFill>
                  <a:latin typeface="Montserrat Medium"/>
                  <a:ea typeface="Montserrat Medium"/>
                  <a:cs typeface="Montserrat Medium"/>
                  <a:sym typeface="Montserrat Medium"/>
                </a:rPr>
                <a:t>Community Benchmarking Report </a:t>
              </a:r>
              <a:r>
                <a:rPr lang="en-US" sz="2682">
                  <a:solidFill>
                    <a:srgbClr val="476372"/>
                  </a:solidFill>
                  <a:latin typeface="Montserrat"/>
                  <a:ea typeface="Montserrat"/>
                  <a:cs typeface="Montserrat"/>
                  <a:sym typeface="Montserrat"/>
                </a:rPr>
                <a:t>City of Canton, KS | 2024</a:t>
              </a:r>
            </a:p>
          </p:txBody>
        </p:sp>
      </p:grpSp>
      <p:grpSp>
        <p:nvGrpSpPr>
          <p:cNvPr name="Group 16" id="16"/>
          <p:cNvGrpSpPr/>
          <p:nvPr/>
        </p:nvGrpSpPr>
        <p:grpSpPr>
          <a:xfrm rot="0">
            <a:off x="2743089" y="3600450"/>
            <a:ext cx="12684008" cy="4507685"/>
            <a:chOff x="0" y="0"/>
            <a:chExt cx="3340644" cy="1187209"/>
          </a:xfrm>
        </p:grpSpPr>
        <p:sp>
          <p:nvSpPr>
            <p:cNvPr name="Freeform 17" id="17"/>
            <p:cNvSpPr/>
            <p:nvPr/>
          </p:nvSpPr>
          <p:spPr>
            <a:xfrm flipH="false" flipV="false" rot="0">
              <a:off x="0" y="0"/>
              <a:ext cx="3340644" cy="1187209"/>
            </a:xfrm>
            <a:custGeom>
              <a:avLst/>
              <a:gdLst/>
              <a:ahLst/>
              <a:cxnLst/>
              <a:rect r="r" b="b" t="t" l="l"/>
              <a:pathLst>
                <a:path h="1187209" w="3340644">
                  <a:moveTo>
                    <a:pt x="0" y="0"/>
                  </a:moveTo>
                  <a:lnTo>
                    <a:pt x="3340644" y="0"/>
                  </a:lnTo>
                  <a:lnTo>
                    <a:pt x="3340644" y="1187209"/>
                  </a:lnTo>
                  <a:lnTo>
                    <a:pt x="0" y="1187209"/>
                  </a:lnTo>
                  <a:close/>
                </a:path>
              </a:pathLst>
            </a:custGeom>
            <a:solidFill>
              <a:srgbClr val="B6C2CC">
                <a:alpha val="49804"/>
              </a:srgbClr>
            </a:solidFill>
          </p:spPr>
        </p:sp>
        <p:sp>
          <p:nvSpPr>
            <p:cNvPr name="TextBox 18" id="18"/>
            <p:cNvSpPr txBox="true"/>
            <p:nvPr/>
          </p:nvSpPr>
          <p:spPr>
            <a:xfrm>
              <a:off x="0" y="-47625"/>
              <a:ext cx="3340644" cy="1234834"/>
            </a:xfrm>
            <a:prstGeom prst="rect">
              <a:avLst/>
            </a:prstGeom>
          </p:spPr>
          <p:txBody>
            <a:bodyPr anchor="ctr" rtlCol="false" tIns="50800" lIns="50800" bIns="50800" rIns="50800"/>
            <a:lstStyle/>
            <a:p>
              <a:pPr algn="ctr">
                <a:lnSpc>
                  <a:spcPts val="3101"/>
                </a:lnSpc>
              </a:pPr>
            </a:p>
          </p:txBody>
        </p:sp>
      </p:grpSp>
      <p:sp>
        <p:nvSpPr>
          <p:cNvPr name="TextBox 19" id="19"/>
          <p:cNvSpPr txBox="true"/>
          <p:nvPr/>
        </p:nvSpPr>
        <p:spPr>
          <a:xfrm rot="0">
            <a:off x="2021642" y="2742763"/>
            <a:ext cx="12047283"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Engagement </a:t>
            </a:r>
          </a:p>
        </p:txBody>
      </p:sp>
      <p:sp>
        <p:nvSpPr>
          <p:cNvPr name="TextBox 20" id="20"/>
          <p:cNvSpPr txBox="true"/>
          <p:nvPr/>
        </p:nvSpPr>
        <p:spPr>
          <a:xfrm rot="0">
            <a:off x="2992327" y="3930545"/>
            <a:ext cx="14266973" cy="590550"/>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Do you think this is accurate or an anomaly?</a:t>
            </a:r>
          </a:p>
        </p:txBody>
      </p:sp>
      <p:sp>
        <p:nvSpPr>
          <p:cNvPr name="TextBox 21" id="21"/>
          <p:cNvSpPr txBox="true"/>
          <p:nvPr/>
        </p:nvSpPr>
        <p:spPr>
          <a:xfrm rot="0">
            <a:off x="2961681" y="5025920"/>
            <a:ext cx="13226877" cy="119062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How could Canton residents be invited into leadership roles?</a:t>
            </a:r>
          </a:p>
        </p:txBody>
      </p:sp>
      <p:sp>
        <p:nvSpPr>
          <p:cNvPr name="TextBox 22" id="22"/>
          <p:cNvSpPr txBox="true"/>
          <p:nvPr/>
        </p:nvSpPr>
        <p:spPr>
          <a:xfrm rot="0">
            <a:off x="2961681" y="6721370"/>
            <a:ext cx="14266973" cy="119062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What can the community leaders do to increase citizens’ enthusiasm for their community?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4851" r="0" b="-14851"/>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1418133" y="2276878"/>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Priorities</a:t>
            </a:r>
          </a:p>
        </p:txBody>
      </p:sp>
      <p:grpSp>
        <p:nvGrpSpPr>
          <p:cNvPr name="Group 10" id="10"/>
          <p:cNvGrpSpPr/>
          <p:nvPr/>
        </p:nvGrpSpPr>
        <p:grpSpPr>
          <a:xfrm rot="0">
            <a:off x="655698" y="375363"/>
            <a:ext cx="16976604" cy="1459661"/>
            <a:chOff x="0" y="0"/>
            <a:chExt cx="22635472" cy="1946215"/>
          </a:xfrm>
        </p:grpSpPr>
        <p:sp>
          <p:nvSpPr>
            <p:cNvPr name="Freeform 11" id="11"/>
            <p:cNvSpPr/>
            <p:nvPr/>
          </p:nvSpPr>
          <p:spPr>
            <a:xfrm flipH="false" flipV="false" rot="0">
              <a:off x="4723546" y="45416"/>
              <a:ext cx="5432757" cy="1346154"/>
            </a:xfrm>
            <a:custGeom>
              <a:avLst/>
              <a:gdLst/>
              <a:ahLst/>
              <a:cxnLst/>
              <a:rect r="r" b="b" t="t" l="l"/>
              <a:pathLst>
                <a:path h="1346154" w="5432757">
                  <a:moveTo>
                    <a:pt x="0" y="0"/>
                  </a:moveTo>
                  <a:lnTo>
                    <a:pt x="5432757" y="0"/>
                  </a:lnTo>
                  <a:lnTo>
                    <a:pt x="5432757" y="1346154"/>
                  </a:lnTo>
                  <a:lnTo>
                    <a:pt x="0" y="13461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4723546" y="45416"/>
              <a:ext cx="5432757" cy="1346135"/>
            </a:xfrm>
            <a:custGeom>
              <a:avLst/>
              <a:gdLst/>
              <a:ahLst/>
              <a:cxnLst/>
              <a:rect r="r" b="b" t="t" l="l"/>
              <a:pathLst>
                <a:path h="1346135" w="5432757">
                  <a:moveTo>
                    <a:pt x="0" y="0"/>
                  </a:moveTo>
                  <a:lnTo>
                    <a:pt x="5432757" y="0"/>
                  </a:lnTo>
                  <a:lnTo>
                    <a:pt x="5432757" y="1346135"/>
                  </a:lnTo>
                  <a:lnTo>
                    <a:pt x="0" y="1346135"/>
                  </a:lnTo>
                  <a:lnTo>
                    <a:pt x="0" y="0"/>
                  </a:lnTo>
                  <a:close/>
                </a:path>
              </a:pathLst>
            </a:custGeom>
            <a:blipFill>
              <a:blip r:embed="rId9"/>
              <a:stretch>
                <a:fillRect l="0" t="0" r="0" b="0"/>
              </a:stretch>
            </a:blipFill>
          </p:spPr>
        </p:sp>
        <p:sp>
          <p:nvSpPr>
            <p:cNvPr name="Freeform 14" id="14"/>
            <p:cNvSpPr/>
            <p:nvPr/>
          </p:nvSpPr>
          <p:spPr>
            <a:xfrm flipH="false" flipV="false" rot="0">
              <a:off x="0" y="45435"/>
              <a:ext cx="3500167" cy="1900780"/>
            </a:xfrm>
            <a:custGeom>
              <a:avLst/>
              <a:gdLst/>
              <a:ahLst/>
              <a:cxnLst/>
              <a:rect r="r" b="b" t="t" l="l"/>
              <a:pathLst>
                <a:path h="1900780" w="3500167">
                  <a:moveTo>
                    <a:pt x="0" y="0"/>
                  </a:moveTo>
                  <a:lnTo>
                    <a:pt x="3500167" y="0"/>
                  </a:lnTo>
                  <a:lnTo>
                    <a:pt x="3500167" y="1900780"/>
                  </a:lnTo>
                  <a:lnTo>
                    <a:pt x="0" y="1900780"/>
                  </a:lnTo>
                  <a:lnTo>
                    <a:pt x="0" y="0"/>
                  </a:lnTo>
                  <a:close/>
                </a:path>
              </a:pathLst>
            </a:custGeom>
            <a:blipFill>
              <a:blip r:embed="rId10"/>
              <a:stretch>
                <a:fillRect l="0" t="0" r="0" b="0"/>
              </a:stretch>
            </a:blipFill>
          </p:spPr>
        </p:sp>
        <p:sp>
          <p:nvSpPr>
            <p:cNvPr name="Freeform 15" id="15"/>
            <p:cNvSpPr/>
            <p:nvPr/>
          </p:nvSpPr>
          <p:spPr>
            <a:xfrm flipH="false" flipV="false" rot="0">
              <a:off x="12612920" y="0"/>
              <a:ext cx="10022552" cy="1436986"/>
            </a:xfrm>
            <a:custGeom>
              <a:avLst/>
              <a:gdLst/>
              <a:ahLst/>
              <a:cxnLst/>
              <a:rect r="r" b="b" t="t" l="l"/>
              <a:pathLst>
                <a:path h="1436986" w="10022552">
                  <a:moveTo>
                    <a:pt x="0" y="0"/>
                  </a:moveTo>
                  <a:lnTo>
                    <a:pt x="10022552" y="0"/>
                  </a:lnTo>
                  <a:lnTo>
                    <a:pt x="10022552" y="1436986"/>
                  </a:lnTo>
                  <a:lnTo>
                    <a:pt x="0" y="14369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4425611" y="-14504"/>
              <a:ext cx="8201743" cy="1338328"/>
            </a:xfrm>
            <a:prstGeom prst="rect">
              <a:avLst/>
            </a:prstGeom>
          </p:spPr>
          <p:txBody>
            <a:bodyPr anchor="t" rtlCol="false" tIns="0" lIns="0" bIns="0" rIns="0">
              <a:spAutoFit/>
            </a:bodyPr>
            <a:lstStyle/>
            <a:p>
              <a:pPr algn="r">
                <a:lnSpc>
                  <a:spcPts val="4111"/>
                </a:lnSpc>
              </a:pPr>
              <a:r>
                <a:rPr lang="en-US" sz="2682">
                  <a:solidFill>
                    <a:srgbClr val="2E2920"/>
                  </a:solidFill>
                  <a:latin typeface="Montserrat Medium"/>
                  <a:ea typeface="Montserrat Medium"/>
                  <a:cs typeface="Montserrat Medium"/>
                  <a:sym typeface="Montserrat Medium"/>
                </a:rPr>
                <a:t>Community Benchmarking Report </a:t>
              </a:r>
              <a:r>
                <a:rPr lang="en-US" sz="2682">
                  <a:solidFill>
                    <a:srgbClr val="476372"/>
                  </a:solidFill>
                  <a:latin typeface="Montserrat"/>
                  <a:ea typeface="Montserrat"/>
                  <a:cs typeface="Montserrat"/>
                  <a:sym typeface="Montserrat"/>
                </a:rPr>
                <a:t>City of Canton, KS | 2024</a:t>
              </a:r>
            </a:p>
          </p:txBody>
        </p:sp>
      </p:grpSp>
      <p:grpSp>
        <p:nvGrpSpPr>
          <p:cNvPr name="Group 17" id="17"/>
          <p:cNvGrpSpPr/>
          <p:nvPr/>
        </p:nvGrpSpPr>
        <p:grpSpPr>
          <a:xfrm rot="0">
            <a:off x="9767907" y="3237096"/>
            <a:ext cx="6803647" cy="6640993"/>
            <a:chOff x="0" y="0"/>
            <a:chExt cx="9071529" cy="8854657"/>
          </a:xfrm>
        </p:grpSpPr>
        <p:sp>
          <p:nvSpPr>
            <p:cNvPr name="Freeform 18" id="18"/>
            <p:cNvSpPr/>
            <p:nvPr/>
          </p:nvSpPr>
          <p:spPr>
            <a:xfrm flipH="false" flipV="false" rot="0">
              <a:off x="0" y="0"/>
              <a:ext cx="9071529" cy="8854657"/>
            </a:xfrm>
            <a:custGeom>
              <a:avLst/>
              <a:gdLst/>
              <a:ahLst/>
              <a:cxnLst/>
              <a:rect r="r" b="b" t="t" l="l"/>
              <a:pathLst>
                <a:path h="8854657" w="9071529">
                  <a:moveTo>
                    <a:pt x="0" y="0"/>
                  </a:moveTo>
                  <a:lnTo>
                    <a:pt x="9071529" y="0"/>
                  </a:lnTo>
                  <a:lnTo>
                    <a:pt x="9071529" y="8854657"/>
                  </a:lnTo>
                  <a:lnTo>
                    <a:pt x="0" y="885465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5400000">
              <a:off x="1221000" y="319353"/>
              <a:ext cx="6826808" cy="8442504"/>
            </a:xfrm>
            <a:custGeom>
              <a:avLst/>
              <a:gdLst/>
              <a:ahLst/>
              <a:cxnLst/>
              <a:rect r="r" b="b" t="t" l="l"/>
              <a:pathLst>
                <a:path h="8442504" w="6826808">
                  <a:moveTo>
                    <a:pt x="0" y="0"/>
                  </a:moveTo>
                  <a:lnTo>
                    <a:pt x="6826808" y="0"/>
                  </a:lnTo>
                  <a:lnTo>
                    <a:pt x="6826808" y="8442504"/>
                  </a:lnTo>
                  <a:lnTo>
                    <a:pt x="0" y="8442504"/>
                  </a:lnTo>
                  <a:lnTo>
                    <a:pt x="0" y="0"/>
                  </a:lnTo>
                  <a:close/>
                </a:path>
              </a:pathLst>
            </a:custGeom>
            <a:blipFill>
              <a:blip r:embed="rId13"/>
              <a:stretch>
                <a:fillRect l="0" t="0" r="0" b="0"/>
              </a:stretch>
            </a:blipFill>
          </p:spPr>
        </p:sp>
        <p:sp>
          <p:nvSpPr>
            <p:cNvPr name="TextBox 20" id="20"/>
            <p:cNvSpPr txBox="true"/>
            <p:nvPr/>
          </p:nvSpPr>
          <p:spPr>
            <a:xfrm rot="0">
              <a:off x="248558" y="215529"/>
              <a:ext cx="5364319" cy="482416"/>
            </a:xfrm>
            <a:prstGeom prst="rect">
              <a:avLst/>
            </a:prstGeom>
          </p:spPr>
          <p:txBody>
            <a:bodyPr anchor="t" rtlCol="false" tIns="0" lIns="0" bIns="0" rIns="0">
              <a:spAutoFit/>
            </a:bodyPr>
            <a:lstStyle/>
            <a:p>
              <a:pPr algn="l">
                <a:lnSpc>
                  <a:spcPts val="3049"/>
                </a:lnSpc>
              </a:pPr>
              <a:r>
                <a:rPr lang="en-US" sz="2177">
                  <a:solidFill>
                    <a:srgbClr val="4B4459"/>
                  </a:solidFill>
                  <a:latin typeface="Montserrat Bold"/>
                  <a:ea typeface="Montserrat Bold"/>
                  <a:cs typeface="Montserrat Bold"/>
                  <a:sym typeface="Montserrat Bold"/>
                </a:rPr>
                <a:t>Priority Shift (2023 vs 2024)</a:t>
              </a:r>
            </a:p>
          </p:txBody>
        </p:sp>
        <p:sp>
          <p:nvSpPr>
            <p:cNvPr name="TextBox 21" id="21"/>
            <p:cNvSpPr txBox="true"/>
            <p:nvPr/>
          </p:nvSpPr>
          <p:spPr>
            <a:xfrm rot="0">
              <a:off x="248435" y="8379646"/>
              <a:ext cx="7104271" cy="324785"/>
            </a:xfrm>
            <a:prstGeom prst="rect">
              <a:avLst/>
            </a:prstGeom>
          </p:spPr>
          <p:txBody>
            <a:bodyPr anchor="t" rtlCol="false" tIns="0" lIns="0" bIns="0" rIns="0">
              <a:spAutoFit/>
            </a:bodyPr>
            <a:lstStyle/>
            <a:p>
              <a:pPr algn="l">
                <a:lnSpc>
                  <a:spcPts val="2032"/>
                </a:lnSpc>
              </a:pPr>
              <a:r>
                <a:rPr lang="en-US" sz="1451">
                  <a:solidFill>
                    <a:srgbClr val="000000"/>
                  </a:solidFill>
                  <a:latin typeface="Montserrat"/>
                  <a:ea typeface="Montserrat"/>
                  <a:cs typeface="Montserrat"/>
                  <a:sym typeface="Montserrat"/>
                </a:rPr>
                <a:t>Residents have a poor perception of their local economy.</a:t>
              </a:r>
            </a:p>
          </p:txBody>
        </p:sp>
      </p:grpSp>
      <p:grpSp>
        <p:nvGrpSpPr>
          <p:cNvPr name="Group 22" id="22"/>
          <p:cNvGrpSpPr/>
          <p:nvPr/>
        </p:nvGrpSpPr>
        <p:grpSpPr>
          <a:xfrm rot="0">
            <a:off x="1716446" y="3237096"/>
            <a:ext cx="7460877" cy="6631289"/>
            <a:chOff x="0" y="0"/>
            <a:chExt cx="9947836" cy="8841718"/>
          </a:xfrm>
        </p:grpSpPr>
        <p:sp>
          <p:nvSpPr>
            <p:cNvPr name="Freeform 23" id="23"/>
            <p:cNvSpPr/>
            <p:nvPr/>
          </p:nvSpPr>
          <p:spPr>
            <a:xfrm flipH="false" flipV="false" rot="0">
              <a:off x="0" y="0"/>
              <a:ext cx="9947836" cy="8841718"/>
            </a:xfrm>
            <a:custGeom>
              <a:avLst/>
              <a:gdLst/>
              <a:ahLst/>
              <a:cxnLst/>
              <a:rect r="r" b="b" t="t" l="l"/>
              <a:pathLst>
                <a:path h="8841718" w="9947836">
                  <a:moveTo>
                    <a:pt x="0" y="0"/>
                  </a:moveTo>
                  <a:lnTo>
                    <a:pt x="9947836" y="0"/>
                  </a:lnTo>
                  <a:lnTo>
                    <a:pt x="9947836" y="8841718"/>
                  </a:lnTo>
                  <a:lnTo>
                    <a:pt x="0" y="884171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4" id="24"/>
            <p:cNvSpPr/>
            <p:nvPr/>
          </p:nvSpPr>
          <p:spPr>
            <a:xfrm flipH="false" flipV="false" rot="0">
              <a:off x="725805" y="1117535"/>
              <a:ext cx="8230473" cy="6820200"/>
            </a:xfrm>
            <a:custGeom>
              <a:avLst/>
              <a:gdLst/>
              <a:ahLst/>
              <a:cxnLst/>
              <a:rect r="r" b="b" t="t" l="l"/>
              <a:pathLst>
                <a:path h="6820200" w="8230473">
                  <a:moveTo>
                    <a:pt x="0" y="0"/>
                  </a:moveTo>
                  <a:lnTo>
                    <a:pt x="8230473" y="0"/>
                  </a:lnTo>
                  <a:lnTo>
                    <a:pt x="8230473" y="6820201"/>
                  </a:lnTo>
                  <a:lnTo>
                    <a:pt x="0" y="6820201"/>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5" id="25"/>
            <p:cNvSpPr/>
            <p:nvPr/>
          </p:nvSpPr>
          <p:spPr>
            <a:xfrm flipH="false" flipV="false" rot="5400000">
              <a:off x="1430941" y="412399"/>
              <a:ext cx="6820200" cy="8230473"/>
            </a:xfrm>
            <a:custGeom>
              <a:avLst/>
              <a:gdLst/>
              <a:ahLst/>
              <a:cxnLst/>
              <a:rect r="r" b="b" t="t" l="l"/>
              <a:pathLst>
                <a:path h="8230473" w="6820200">
                  <a:moveTo>
                    <a:pt x="0" y="0"/>
                  </a:moveTo>
                  <a:lnTo>
                    <a:pt x="6820200" y="0"/>
                  </a:lnTo>
                  <a:lnTo>
                    <a:pt x="6820200" y="8230473"/>
                  </a:lnTo>
                  <a:lnTo>
                    <a:pt x="0" y="8230473"/>
                  </a:lnTo>
                  <a:lnTo>
                    <a:pt x="0" y="0"/>
                  </a:lnTo>
                  <a:close/>
                </a:path>
              </a:pathLst>
            </a:custGeom>
            <a:blipFill>
              <a:blip r:embed="rId18"/>
              <a:stretch>
                <a:fillRect l="0" t="0" r="0" b="0"/>
              </a:stretch>
            </a:blipFill>
          </p:spPr>
        </p:sp>
        <p:sp>
          <p:nvSpPr>
            <p:cNvPr name="TextBox 26" id="26"/>
            <p:cNvSpPr txBox="true"/>
            <p:nvPr/>
          </p:nvSpPr>
          <p:spPr>
            <a:xfrm rot="0">
              <a:off x="248435" y="215544"/>
              <a:ext cx="4661242" cy="482416"/>
            </a:xfrm>
            <a:prstGeom prst="rect">
              <a:avLst/>
            </a:prstGeom>
          </p:spPr>
          <p:txBody>
            <a:bodyPr anchor="t" rtlCol="false" tIns="0" lIns="0" bIns="0" rIns="0">
              <a:spAutoFit/>
            </a:bodyPr>
            <a:lstStyle/>
            <a:p>
              <a:pPr algn="l">
                <a:lnSpc>
                  <a:spcPts val="3049"/>
                </a:lnSpc>
              </a:pPr>
              <a:r>
                <a:rPr lang="en-US" sz="2177">
                  <a:solidFill>
                    <a:srgbClr val="4B4459"/>
                  </a:solidFill>
                  <a:latin typeface="Montserrat Bold"/>
                  <a:ea typeface="Montserrat Bold"/>
                  <a:cs typeface="Montserrat Bold"/>
                  <a:sym typeface="Montserrat Bold"/>
                </a:rPr>
                <a:t>2024 Program Priorities</a:t>
              </a:r>
            </a:p>
          </p:txBody>
        </p:sp>
        <p:sp>
          <p:nvSpPr>
            <p:cNvPr name="TextBox 27" id="27"/>
            <p:cNvSpPr txBox="true"/>
            <p:nvPr/>
          </p:nvSpPr>
          <p:spPr>
            <a:xfrm rot="0">
              <a:off x="269518" y="8366707"/>
              <a:ext cx="8466784" cy="324785"/>
            </a:xfrm>
            <a:prstGeom prst="rect">
              <a:avLst/>
            </a:prstGeom>
          </p:spPr>
          <p:txBody>
            <a:bodyPr anchor="t" rtlCol="false" tIns="0" lIns="0" bIns="0" rIns="0">
              <a:spAutoFit/>
            </a:bodyPr>
            <a:lstStyle/>
            <a:p>
              <a:pPr algn="l">
                <a:lnSpc>
                  <a:spcPts val="2032"/>
                </a:lnSpc>
              </a:pPr>
              <a:r>
                <a:rPr lang="en-US" sz="1451">
                  <a:solidFill>
                    <a:srgbClr val="000000"/>
                  </a:solidFill>
                  <a:latin typeface="Montserrat"/>
                  <a:ea typeface="Montserrat"/>
                  <a:cs typeface="Montserrat"/>
                  <a:sym typeface="Montserrat"/>
                </a:rPr>
                <a:t>Critical: Residents want to see improvement inpublic infrastructure!</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DAGL4jlEPvw</dc:identifier>
  <dcterms:modified xsi:type="dcterms:W3CDTF">2011-08-01T06:04:30Z</dcterms:modified>
  <cp:revision>1</cp:revision>
  <dc:title>2024 -McPherson Benchmarking Report - Canton (Presentation)</dc:title>
</cp:coreProperties>
</file>